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58" r:id="rId3"/>
    <p:sldId id="259" r:id="rId4"/>
    <p:sldId id="269" r:id="rId5"/>
    <p:sldId id="284" r:id="rId6"/>
    <p:sldId id="261" r:id="rId7"/>
    <p:sldId id="262" r:id="rId8"/>
    <p:sldId id="280" r:id="rId9"/>
    <p:sldId id="271" r:id="rId10"/>
    <p:sldId id="279" r:id="rId11"/>
    <p:sldId id="270" r:id="rId12"/>
    <p:sldId id="281" r:id="rId13"/>
    <p:sldId id="264" r:id="rId14"/>
    <p:sldId id="272" r:id="rId15"/>
    <p:sldId id="273" r:id="rId16"/>
    <p:sldId id="266" r:id="rId17"/>
    <p:sldId id="267" r:id="rId18"/>
    <p:sldId id="275" r:id="rId19"/>
    <p:sldId id="282" r:id="rId20"/>
    <p:sldId id="268" r:id="rId21"/>
    <p:sldId id="276" r:id="rId22"/>
    <p:sldId id="277" r:id="rId23"/>
    <p:sldId id="278" r:id="rId24"/>
    <p:sldId id="28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5" autoAdjust="0"/>
    <p:restoredTop sz="99194" autoAdjust="0"/>
  </p:normalViewPr>
  <p:slideViewPr>
    <p:cSldViewPr snapToGrid="0" snapToObjects="1">
      <p:cViewPr varScale="1">
        <p:scale>
          <a:sx n="155" d="100"/>
          <a:sy n="155" d="100"/>
        </p:scale>
        <p:origin x="-42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52B190-D0C2-D341-8869-9ECBD308D178}" type="doc">
      <dgm:prSet loTypeId="urn:microsoft.com/office/officeart/2008/layout/BendingPictureSemiTransparentTex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882246-99B5-3C42-B113-63C858540BAF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1. Spherical Registration</a:t>
          </a:r>
          <a:endParaRPr lang="en-US" dirty="0"/>
        </a:p>
      </dgm:t>
    </dgm:pt>
    <dgm:pt modelId="{A1D2AF15-41CF-7645-967F-9936ADD3F6E7}" type="parTrans" cxnId="{01E64CFF-EFD2-8344-83CD-0F51779F00F7}">
      <dgm:prSet/>
      <dgm:spPr/>
      <dgm:t>
        <a:bodyPr/>
        <a:lstStyle/>
        <a:p>
          <a:endParaRPr lang="en-US"/>
        </a:p>
      </dgm:t>
    </dgm:pt>
    <dgm:pt modelId="{D2C2FDD6-ED9D-D748-9E40-859836EA9431}" type="sibTrans" cxnId="{01E64CFF-EFD2-8344-83CD-0F51779F00F7}">
      <dgm:prSet/>
      <dgm:spPr/>
      <dgm:t>
        <a:bodyPr/>
        <a:lstStyle/>
        <a:p>
          <a:endParaRPr lang="en-US"/>
        </a:p>
      </dgm:t>
    </dgm:pt>
    <dgm:pt modelId="{76254F2E-36AE-6F4B-91C8-80ECC109BCCB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2. Cortex Parcellation: </a:t>
          </a:r>
        </a:p>
        <a:p>
          <a:r>
            <a:rPr lang="en-US" dirty="0" smtClean="0"/>
            <a:t>Desikan-Killany Atlas</a:t>
          </a:r>
          <a:endParaRPr lang="en-US" dirty="0"/>
        </a:p>
      </dgm:t>
    </dgm:pt>
    <dgm:pt modelId="{97DB68C6-3EC8-6141-90D6-03FBDA140061}" type="parTrans" cxnId="{6AD17F04-491B-874C-B679-36D283331F15}">
      <dgm:prSet/>
      <dgm:spPr/>
      <dgm:t>
        <a:bodyPr/>
        <a:lstStyle/>
        <a:p>
          <a:endParaRPr lang="en-US"/>
        </a:p>
      </dgm:t>
    </dgm:pt>
    <dgm:pt modelId="{FC65DEAE-BEAC-D44D-BEDE-60A3A709F67A}" type="sibTrans" cxnId="{6AD17F04-491B-874C-B679-36D283331F15}">
      <dgm:prSet/>
      <dgm:spPr/>
      <dgm:t>
        <a:bodyPr/>
        <a:lstStyle/>
        <a:p>
          <a:endParaRPr lang="en-US"/>
        </a:p>
      </dgm:t>
    </dgm:pt>
    <dgm:pt modelId="{809F9F83-D160-A944-8096-CF3EC64F0026}">
      <dgm:prSet phldrT="[Text]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dirty="0" smtClean="0"/>
            <a:t>3. Cortex Parcellation: </a:t>
          </a:r>
        </a:p>
        <a:p>
          <a:r>
            <a:rPr lang="en-US" dirty="0" smtClean="0"/>
            <a:t>Destrieux Atlas</a:t>
          </a:r>
          <a:endParaRPr lang="en-US" dirty="0"/>
        </a:p>
      </dgm:t>
    </dgm:pt>
    <dgm:pt modelId="{EF44DC6F-27C1-1A47-B5EF-C63004481213}" type="parTrans" cxnId="{376BFF0C-BD9D-FA43-ABD0-03091954756E}">
      <dgm:prSet/>
      <dgm:spPr/>
      <dgm:t>
        <a:bodyPr/>
        <a:lstStyle/>
        <a:p>
          <a:endParaRPr lang="en-US"/>
        </a:p>
      </dgm:t>
    </dgm:pt>
    <dgm:pt modelId="{FF17AC6B-AF3C-8E40-B14A-384D9875BB8A}" type="sibTrans" cxnId="{376BFF0C-BD9D-FA43-ABD0-03091954756E}">
      <dgm:prSet/>
      <dgm:spPr/>
      <dgm:t>
        <a:bodyPr/>
        <a:lstStyle/>
        <a:p>
          <a:endParaRPr lang="en-US"/>
        </a:p>
      </dgm:t>
    </dgm:pt>
    <dgm:pt modelId="{3CAB5DE3-2600-1948-A9F4-9ABC7396277F}" type="pres">
      <dgm:prSet presAssocID="{7B52B190-D0C2-D341-8869-9ECBD308D17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279E6C-5366-FB42-9CDF-B363F7772079}" type="pres">
      <dgm:prSet presAssocID="{72882246-99B5-3C42-B113-63C858540BAF}" presName="composite" presStyleCnt="0"/>
      <dgm:spPr/>
    </dgm:pt>
    <dgm:pt modelId="{20B38509-F45F-5945-83C2-2EF6E442A416}" type="pres">
      <dgm:prSet presAssocID="{72882246-99B5-3C42-B113-63C858540BAF}" presName="rect1" presStyleLbl="bgShp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EEEDD8F8-6969-D348-BFAC-07150EFA3AF1}" type="pres">
      <dgm:prSet presAssocID="{72882246-99B5-3C42-B113-63C858540BAF}" presName="rect2" presStyleLbl="trBgShp" presStyleIdx="0" presStyleCnt="3" custLinFactNeighborY="235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2E4B07-6BB8-E74D-A234-C2D2AB624465}" type="pres">
      <dgm:prSet presAssocID="{D2C2FDD6-ED9D-D748-9E40-859836EA9431}" presName="sibTrans" presStyleCnt="0"/>
      <dgm:spPr/>
    </dgm:pt>
    <dgm:pt modelId="{4029EB15-2139-6849-9465-2329A9492022}" type="pres">
      <dgm:prSet presAssocID="{76254F2E-36AE-6F4B-91C8-80ECC109BCCB}" presName="composite" presStyleCnt="0"/>
      <dgm:spPr/>
    </dgm:pt>
    <dgm:pt modelId="{07B74B19-5074-DB4E-896D-022A3ED17481}" type="pres">
      <dgm:prSet presAssocID="{76254F2E-36AE-6F4B-91C8-80ECC109BCCB}" presName="rect1" presStyleLbl="bgShp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0F832338-E106-E540-80AB-F8A0373A25E1}" type="pres">
      <dgm:prSet presAssocID="{76254F2E-36AE-6F4B-91C8-80ECC109BCCB}" presName="rect2" presStyleLbl="trBgShp" presStyleIdx="1" presStyleCnt="3" custLinFactNeighborY="257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D2012-1597-8E48-AD7C-603763B469F8}" type="pres">
      <dgm:prSet presAssocID="{FC65DEAE-BEAC-D44D-BEDE-60A3A709F67A}" presName="sibTrans" presStyleCnt="0"/>
      <dgm:spPr/>
    </dgm:pt>
    <dgm:pt modelId="{9BB2CC1A-A7CC-0648-80D9-21CCB43A9896}" type="pres">
      <dgm:prSet presAssocID="{809F9F83-D160-A944-8096-CF3EC64F0026}" presName="composite" presStyleCnt="0"/>
      <dgm:spPr/>
    </dgm:pt>
    <dgm:pt modelId="{980CCEF1-DD32-B942-914D-4FC68F4DC8BE}" type="pres">
      <dgm:prSet presAssocID="{809F9F83-D160-A944-8096-CF3EC64F0026}" presName="rect1" presStyleLbl="bgShp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</dgm:pt>
    <dgm:pt modelId="{DF5DA837-5AF9-4F47-9A7D-AD7935138083}" type="pres">
      <dgm:prSet presAssocID="{809F9F83-D160-A944-8096-CF3EC64F0026}" presName="rect2" presStyleLbl="trBgShp" presStyleIdx="2" presStyleCnt="3" custLinFactNeighborY="278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6BFF0C-BD9D-FA43-ABD0-03091954756E}" srcId="{7B52B190-D0C2-D341-8869-9ECBD308D178}" destId="{809F9F83-D160-A944-8096-CF3EC64F0026}" srcOrd="2" destOrd="0" parTransId="{EF44DC6F-27C1-1A47-B5EF-C63004481213}" sibTransId="{FF17AC6B-AF3C-8E40-B14A-384D9875BB8A}"/>
    <dgm:cxn modelId="{355F1942-B2CF-FC45-B64C-9D0F368C7A65}" type="presOf" srcId="{809F9F83-D160-A944-8096-CF3EC64F0026}" destId="{DF5DA837-5AF9-4F47-9A7D-AD7935138083}" srcOrd="0" destOrd="0" presId="urn:microsoft.com/office/officeart/2008/layout/BendingPictureSemiTransparentText"/>
    <dgm:cxn modelId="{48C4F0FB-8797-C94C-855F-AC95A35E5D15}" type="presOf" srcId="{7B52B190-D0C2-D341-8869-9ECBD308D178}" destId="{3CAB5DE3-2600-1948-A9F4-9ABC7396277F}" srcOrd="0" destOrd="0" presId="urn:microsoft.com/office/officeart/2008/layout/BendingPictureSemiTransparentText"/>
    <dgm:cxn modelId="{01E64CFF-EFD2-8344-83CD-0F51779F00F7}" srcId="{7B52B190-D0C2-D341-8869-9ECBD308D178}" destId="{72882246-99B5-3C42-B113-63C858540BAF}" srcOrd="0" destOrd="0" parTransId="{A1D2AF15-41CF-7645-967F-9936ADD3F6E7}" sibTransId="{D2C2FDD6-ED9D-D748-9E40-859836EA9431}"/>
    <dgm:cxn modelId="{8F235EE8-0D85-754C-9CC8-BEAF3DE1107A}" type="presOf" srcId="{72882246-99B5-3C42-B113-63C858540BAF}" destId="{EEEDD8F8-6969-D348-BFAC-07150EFA3AF1}" srcOrd="0" destOrd="0" presId="urn:microsoft.com/office/officeart/2008/layout/BendingPictureSemiTransparentText"/>
    <dgm:cxn modelId="{AB8BA697-D7F9-D748-A50F-ED9BB4EA889A}" type="presOf" srcId="{76254F2E-36AE-6F4B-91C8-80ECC109BCCB}" destId="{0F832338-E106-E540-80AB-F8A0373A25E1}" srcOrd="0" destOrd="0" presId="urn:microsoft.com/office/officeart/2008/layout/BendingPictureSemiTransparentText"/>
    <dgm:cxn modelId="{6AD17F04-491B-874C-B679-36D283331F15}" srcId="{7B52B190-D0C2-D341-8869-9ECBD308D178}" destId="{76254F2E-36AE-6F4B-91C8-80ECC109BCCB}" srcOrd="1" destOrd="0" parTransId="{97DB68C6-3EC8-6141-90D6-03FBDA140061}" sibTransId="{FC65DEAE-BEAC-D44D-BEDE-60A3A709F67A}"/>
    <dgm:cxn modelId="{6F978458-CFC1-0345-8508-216C45E5416F}" type="presParOf" srcId="{3CAB5DE3-2600-1948-A9F4-9ABC7396277F}" destId="{BF279E6C-5366-FB42-9CDF-B363F7772079}" srcOrd="0" destOrd="0" presId="urn:microsoft.com/office/officeart/2008/layout/BendingPictureSemiTransparentText"/>
    <dgm:cxn modelId="{518E2174-CF27-E240-B38A-EEF18355872D}" type="presParOf" srcId="{BF279E6C-5366-FB42-9CDF-B363F7772079}" destId="{20B38509-F45F-5945-83C2-2EF6E442A416}" srcOrd="0" destOrd="0" presId="urn:microsoft.com/office/officeart/2008/layout/BendingPictureSemiTransparentText"/>
    <dgm:cxn modelId="{1DD97610-003F-BD43-8318-22677A1D998F}" type="presParOf" srcId="{BF279E6C-5366-FB42-9CDF-B363F7772079}" destId="{EEEDD8F8-6969-D348-BFAC-07150EFA3AF1}" srcOrd="1" destOrd="0" presId="urn:microsoft.com/office/officeart/2008/layout/BendingPictureSemiTransparentText"/>
    <dgm:cxn modelId="{544AAFAA-979C-1049-B02D-6208642A788C}" type="presParOf" srcId="{3CAB5DE3-2600-1948-A9F4-9ABC7396277F}" destId="{382E4B07-6BB8-E74D-A234-C2D2AB624465}" srcOrd="1" destOrd="0" presId="urn:microsoft.com/office/officeart/2008/layout/BendingPictureSemiTransparentText"/>
    <dgm:cxn modelId="{DF213BAC-4AA3-D54F-BB99-5D839DC7156A}" type="presParOf" srcId="{3CAB5DE3-2600-1948-A9F4-9ABC7396277F}" destId="{4029EB15-2139-6849-9465-2329A9492022}" srcOrd="2" destOrd="0" presId="urn:microsoft.com/office/officeart/2008/layout/BendingPictureSemiTransparentText"/>
    <dgm:cxn modelId="{B9E6CFD8-85E7-DD49-8AE1-1659B4CB2FA3}" type="presParOf" srcId="{4029EB15-2139-6849-9465-2329A9492022}" destId="{07B74B19-5074-DB4E-896D-022A3ED17481}" srcOrd="0" destOrd="0" presId="urn:microsoft.com/office/officeart/2008/layout/BendingPictureSemiTransparentText"/>
    <dgm:cxn modelId="{1E0D4DC7-EC56-3F4F-95D8-753AE7B769E1}" type="presParOf" srcId="{4029EB15-2139-6849-9465-2329A9492022}" destId="{0F832338-E106-E540-80AB-F8A0373A25E1}" srcOrd="1" destOrd="0" presId="urn:microsoft.com/office/officeart/2008/layout/BendingPictureSemiTransparentText"/>
    <dgm:cxn modelId="{A4F8FC32-9ACA-5444-B960-B8E3B1EBC8C1}" type="presParOf" srcId="{3CAB5DE3-2600-1948-A9F4-9ABC7396277F}" destId="{9E2D2012-1597-8E48-AD7C-603763B469F8}" srcOrd="3" destOrd="0" presId="urn:microsoft.com/office/officeart/2008/layout/BendingPictureSemiTransparentText"/>
    <dgm:cxn modelId="{214804CC-46B8-DD4B-9750-44D6B907F43B}" type="presParOf" srcId="{3CAB5DE3-2600-1948-A9F4-9ABC7396277F}" destId="{9BB2CC1A-A7CC-0648-80D9-21CCB43A9896}" srcOrd="4" destOrd="0" presId="urn:microsoft.com/office/officeart/2008/layout/BendingPictureSemiTransparentText"/>
    <dgm:cxn modelId="{39A380BD-6FE5-2E4D-ADE9-9B658CCB1E57}" type="presParOf" srcId="{9BB2CC1A-A7CC-0648-80D9-21CCB43A9896}" destId="{980CCEF1-DD32-B942-914D-4FC68F4DC8BE}" srcOrd="0" destOrd="0" presId="urn:microsoft.com/office/officeart/2008/layout/BendingPictureSemiTransparentText"/>
    <dgm:cxn modelId="{D307D7DC-3F2E-E245-8793-1C85F468A098}" type="presParOf" srcId="{9BB2CC1A-A7CC-0648-80D9-21CCB43A9896}" destId="{DF5DA837-5AF9-4F47-9A7D-AD7935138083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6E422B-3435-F24F-8563-744F9AB77C6E}" type="doc">
      <dgm:prSet loTypeId="urn:microsoft.com/office/officeart/2008/layout/BendingPictureSemiTransparentTex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85F6D-7715-1749-A023-3074EEBC0498}">
      <dgm:prSet phldrT="[Text]" custT="1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sz="1600" dirty="0" smtClean="0"/>
            <a:t>4. White Matter Parcellation</a:t>
          </a:r>
          <a:endParaRPr lang="en-US" sz="1600" dirty="0"/>
        </a:p>
      </dgm:t>
    </dgm:pt>
    <dgm:pt modelId="{EAFFE589-463E-D74E-95EF-27C64E77FB06}" type="parTrans" cxnId="{9F846C7F-BE62-FC4C-990E-4BA5B6522148}">
      <dgm:prSet/>
      <dgm:spPr/>
      <dgm:t>
        <a:bodyPr/>
        <a:lstStyle/>
        <a:p>
          <a:endParaRPr lang="en-US"/>
        </a:p>
      </dgm:t>
    </dgm:pt>
    <dgm:pt modelId="{C9E133ED-7177-5743-ABA9-742BCE5B913C}" type="sibTrans" cxnId="{9F846C7F-BE62-FC4C-990E-4BA5B6522148}">
      <dgm:prSet/>
      <dgm:spPr/>
      <dgm:t>
        <a:bodyPr/>
        <a:lstStyle/>
        <a:p>
          <a:endParaRPr lang="en-US"/>
        </a:p>
      </dgm:t>
    </dgm:pt>
    <dgm:pt modelId="{9F6B3161-37EB-9843-87CD-BAAE42021E96}">
      <dgm:prSet phldrT="[Text]" custT="1"/>
      <dgm:spPr>
        <a:solidFill>
          <a:schemeClr val="tx1">
            <a:alpha val="50000"/>
          </a:schemeClr>
        </a:solidFill>
      </dgm:spPr>
      <dgm:t>
        <a:bodyPr/>
        <a:lstStyle/>
        <a:p>
          <a:r>
            <a:rPr lang="en-US" sz="1600" dirty="0" smtClean="0"/>
            <a:t>5. Generate Brodmann Area Labels</a:t>
          </a:r>
          <a:endParaRPr lang="en-US" sz="1600" dirty="0"/>
        </a:p>
      </dgm:t>
    </dgm:pt>
    <dgm:pt modelId="{99B53E3D-3ED7-4641-A62A-DC0BB0799738}" type="parTrans" cxnId="{76946057-9A64-C040-8606-428C7AD943CE}">
      <dgm:prSet/>
      <dgm:spPr/>
      <dgm:t>
        <a:bodyPr/>
        <a:lstStyle/>
        <a:p>
          <a:endParaRPr lang="en-US"/>
        </a:p>
      </dgm:t>
    </dgm:pt>
    <dgm:pt modelId="{393F3299-1271-A545-AA85-36515875AD23}" type="sibTrans" cxnId="{76946057-9A64-C040-8606-428C7AD943CE}">
      <dgm:prSet/>
      <dgm:spPr/>
      <dgm:t>
        <a:bodyPr/>
        <a:lstStyle/>
        <a:p>
          <a:endParaRPr lang="en-US"/>
        </a:p>
      </dgm:t>
    </dgm:pt>
    <dgm:pt modelId="{042770D4-4C41-814F-903A-043387426599}" type="pres">
      <dgm:prSet presAssocID="{9B6E422B-3435-F24F-8563-744F9AB77C6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A6E14F-7D8F-924E-A162-68A68336D92E}" type="pres">
      <dgm:prSet presAssocID="{70E85F6D-7715-1749-A023-3074EEBC0498}" presName="composite" presStyleCnt="0"/>
      <dgm:spPr/>
    </dgm:pt>
    <dgm:pt modelId="{4415E06F-EAA5-C34B-B505-E6EEE37786F6}" type="pres">
      <dgm:prSet presAssocID="{70E85F6D-7715-1749-A023-3074EEBC0498}" presName="rect1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  <dgm:t>
        <a:bodyPr/>
        <a:lstStyle/>
        <a:p>
          <a:endParaRPr lang="en-US"/>
        </a:p>
      </dgm:t>
    </dgm:pt>
    <dgm:pt modelId="{2084B00E-0608-9542-A61B-5198BF0E59F8}" type="pres">
      <dgm:prSet presAssocID="{70E85F6D-7715-1749-A023-3074EEBC0498}" presName="rect2" presStyleLbl="trBgShp" presStyleIdx="0" presStyleCnt="2" custLinFactNeighborY="238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15A66-927C-D34D-A460-FC7B1ECA46F1}" type="pres">
      <dgm:prSet presAssocID="{C9E133ED-7177-5743-ABA9-742BCE5B913C}" presName="sibTrans" presStyleCnt="0"/>
      <dgm:spPr/>
    </dgm:pt>
    <dgm:pt modelId="{5ACD283A-3C60-864E-972B-1D76C74C86FF}" type="pres">
      <dgm:prSet presAssocID="{9F6B3161-37EB-9843-87CD-BAAE42021E96}" presName="composite" presStyleCnt="0"/>
      <dgm:spPr/>
    </dgm:pt>
    <dgm:pt modelId="{6116DB1F-0A86-8C4A-A16C-42BDF6C5173B}" type="pres">
      <dgm:prSet presAssocID="{9F6B3161-37EB-9843-87CD-BAAE42021E96}" presName="rect1" presStyleLbl="bgShp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  <dgm:t>
        <a:bodyPr/>
        <a:lstStyle/>
        <a:p>
          <a:endParaRPr lang="en-US"/>
        </a:p>
      </dgm:t>
    </dgm:pt>
    <dgm:pt modelId="{F512E348-3607-D842-96DE-4D028ED2E2C5}" type="pres">
      <dgm:prSet presAssocID="{9F6B3161-37EB-9843-87CD-BAAE42021E96}" presName="rect2" presStyleLbl="trBgShp" presStyleIdx="1" presStyleCnt="2" custLinFactNeighborY="216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A93DF8-5162-EF4A-A45F-7767DFC58E0D}" type="presOf" srcId="{70E85F6D-7715-1749-A023-3074EEBC0498}" destId="{2084B00E-0608-9542-A61B-5198BF0E59F8}" srcOrd="0" destOrd="0" presId="urn:microsoft.com/office/officeart/2008/layout/BendingPictureSemiTransparentText"/>
    <dgm:cxn modelId="{9F846C7F-BE62-FC4C-990E-4BA5B6522148}" srcId="{9B6E422B-3435-F24F-8563-744F9AB77C6E}" destId="{70E85F6D-7715-1749-A023-3074EEBC0498}" srcOrd="0" destOrd="0" parTransId="{EAFFE589-463E-D74E-95EF-27C64E77FB06}" sibTransId="{C9E133ED-7177-5743-ABA9-742BCE5B913C}"/>
    <dgm:cxn modelId="{76946057-9A64-C040-8606-428C7AD943CE}" srcId="{9B6E422B-3435-F24F-8563-744F9AB77C6E}" destId="{9F6B3161-37EB-9843-87CD-BAAE42021E96}" srcOrd="1" destOrd="0" parTransId="{99B53E3D-3ED7-4641-A62A-DC0BB0799738}" sibTransId="{393F3299-1271-A545-AA85-36515875AD23}"/>
    <dgm:cxn modelId="{5460F4C9-69BF-5E43-A270-8E3FBB3F2EFC}" type="presOf" srcId="{9F6B3161-37EB-9843-87CD-BAAE42021E96}" destId="{F512E348-3607-D842-96DE-4D028ED2E2C5}" srcOrd="0" destOrd="0" presId="urn:microsoft.com/office/officeart/2008/layout/BendingPictureSemiTransparentText"/>
    <dgm:cxn modelId="{DB3C9A4D-75D5-E34C-93A8-5056B662CDBA}" type="presOf" srcId="{9B6E422B-3435-F24F-8563-744F9AB77C6E}" destId="{042770D4-4C41-814F-903A-043387426599}" srcOrd="0" destOrd="0" presId="urn:microsoft.com/office/officeart/2008/layout/BendingPictureSemiTransparentText"/>
    <dgm:cxn modelId="{67751490-95BE-EE46-B043-BDDFCFD11027}" type="presParOf" srcId="{042770D4-4C41-814F-903A-043387426599}" destId="{25A6E14F-7D8F-924E-A162-68A68336D92E}" srcOrd="0" destOrd="0" presId="urn:microsoft.com/office/officeart/2008/layout/BendingPictureSemiTransparentText"/>
    <dgm:cxn modelId="{3FE5D6B9-7C88-A544-9C38-D11981865398}" type="presParOf" srcId="{25A6E14F-7D8F-924E-A162-68A68336D92E}" destId="{4415E06F-EAA5-C34B-B505-E6EEE37786F6}" srcOrd="0" destOrd="0" presId="urn:microsoft.com/office/officeart/2008/layout/BendingPictureSemiTransparentText"/>
    <dgm:cxn modelId="{AB508D85-EC38-1541-9AEF-C999355C16C8}" type="presParOf" srcId="{25A6E14F-7D8F-924E-A162-68A68336D92E}" destId="{2084B00E-0608-9542-A61B-5198BF0E59F8}" srcOrd="1" destOrd="0" presId="urn:microsoft.com/office/officeart/2008/layout/BendingPictureSemiTransparentText"/>
    <dgm:cxn modelId="{2BB74ADD-2359-B444-853A-A6D53BAD8828}" type="presParOf" srcId="{042770D4-4C41-814F-903A-043387426599}" destId="{8CC15A66-927C-D34D-A460-FC7B1ECA46F1}" srcOrd="1" destOrd="0" presId="urn:microsoft.com/office/officeart/2008/layout/BendingPictureSemiTransparentText"/>
    <dgm:cxn modelId="{645224A3-B048-384E-B95D-C466729D546D}" type="presParOf" srcId="{042770D4-4C41-814F-903A-043387426599}" destId="{5ACD283A-3C60-864E-972B-1D76C74C86FF}" srcOrd="2" destOrd="0" presId="urn:microsoft.com/office/officeart/2008/layout/BendingPictureSemiTransparentText"/>
    <dgm:cxn modelId="{7CFEDA6E-FC23-3F4F-8197-D581D7D5E908}" type="presParOf" srcId="{5ACD283A-3C60-864E-972B-1D76C74C86FF}" destId="{6116DB1F-0A86-8C4A-A16C-42BDF6C5173B}" srcOrd="0" destOrd="0" presId="urn:microsoft.com/office/officeart/2008/layout/BendingPictureSemiTransparentText"/>
    <dgm:cxn modelId="{C77BB5F5-EF01-7449-8EFD-0608E59B0BCD}" type="presParOf" srcId="{5ACD283A-3C60-864E-972B-1D76C74C86FF}" destId="{F512E348-3607-D842-96DE-4D028ED2E2C5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38509-F45F-5945-83C2-2EF6E442A416}">
      <dsp:nvSpPr>
        <dsp:cNvPr id="0" name=""/>
        <dsp:cNvSpPr/>
      </dsp:nvSpPr>
      <dsp:spPr>
        <a:xfrm>
          <a:off x="2516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EDD8F8-6969-D348-BFAC-07150EFA3AF1}">
      <dsp:nvSpPr>
        <dsp:cNvPr id="0" name=""/>
        <dsp:cNvSpPr/>
      </dsp:nvSpPr>
      <dsp:spPr>
        <a:xfrm>
          <a:off x="2516" y="1915267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Spherical Registration</a:t>
          </a:r>
          <a:endParaRPr lang="en-US" sz="1400" kern="1200" dirty="0"/>
        </a:p>
      </dsp:txBody>
      <dsp:txXfrm>
        <a:off x="2516" y="1915267"/>
        <a:ext cx="2690213" cy="553399"/>
      </dsp:txXfrm>
    </dsp:sp>
    <dsp:sp modelId="{07B74B19-5074-DB4E-896D-022A3ED17481}">
      <dsp:nvSpPr>
        <dsp:cNvPr id="0" name=""/>
        <dsp:cNvSpPr/>
      </dsp:nvSpPr>
      <dsp:spPr>
        <a:xfrm>
          <a:off x="2967123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32338-E106-E540-80AB-F8A0373A25E1}">
      <dsp:nvSpPr>
        <dsp:cNvPr id="0" name=""/>
        <dsp:cNvSpPr/>
      </dsp:nvSpPr>
      <dsp:spPr>
        <a:xfrm>
          <a:off x="2967123" y="1927137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Cortex Parcellation: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Desikan-Killany Atlas</a:t>
          </a:r>
          <a:endParaRPr lang="en-US" sz="1400" kern="1200" dirty="0"/>
        </a:p>
      </dsp:txBody>
      <dsp:txXfrm>
        <a:off x="2967123" y="1927137"/>
        <a:ext cx="2690213" cy="553399"/>
      </dsp:txXfrm>
    </dsp:sp>
    <dsp:sp modelId="{980CCEF1-DD32-B942-914D-4FC68F4DC8BE}">
      <dsp:nvSpPr>
        <dsp:cNvPr id="0" name=""/>
        <dsp:cNvSpPr/>
      </dsp:nvSpPr>
      <dsp:spPr>
        <a:xfrm>
          <a:off x="5931731" y="170610"/>
          <a:ext cx="2690213" cy="2305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5DA837-5AF9-4F47-9A7D-AD7935138083}">
      <dsp:nvSpPr>
        <dsp:cNvPr id="0" name=""/>
        <dsp:cNvSpPr/>
      </dsp:nvSpPr>
      <dsp:spPr>
        <a:xfrm>
          <a:off x="5931731" y="1939008"/>
          <a:ext cx="2690213" cy="553399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Cortex Parcellation: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Destrieux Atlas</a:t>
          </a:r>
          <a:endParaRPr lang="en-US" sz="1400" kern="1200" dirty="0"/>
        </a:p>
      </dsp:txBody>
      <dsp:txXfrm>
        <a:off x="5931731" y="1939008"/>
        <a:ext cx="2690213" cy="553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5E06F-EAA5-C34B-B505-E6EEE37786F6}">
      <dsp:nvSpPr>
        <dsp:cNvPr id="0" name=""/>
        <dsp:cNvSpPr/>
      </dsp:nvSpPr>
      <dsp:spPr>
        <a:xfrm>
          <a:off x="694516" y="0"/>
          <a:ext cx="2826016" cy="24222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4B00E-0608-9542-A61B-5198BF0E59F8}">
      <dsp:nvSpPr>
        <dsp:cNvPr id="0" name=""/>
        <dsp:cNvSpPr/>
      </dsp:nvSpPr>
      <dsp:spPr>
        <a:xfrm>
          <a:off x="694516" y="1833942"/>
          <a:ext cx="2826016" cy="581335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4. White Matter Parcellation</a:t>
          </a:r>
          <a:endParaRPr lang="en-US" sz="1600" kern="1200" dirty="0"/>
        </a:p>
      </dsp:txBody>
      <dsp:txXfrm>
        <a:off x="694516" y="1833942"/>
        <a:ext cx="2826016" cy="581335"/>
      </dsp:txXfrm>
    </dsp:sp>
    <dsp:sp modelId="{6116DB1F-0A86-8C4A-A16C-42BDF6C5173B}">
      <dsp:nvSpPr>
        <dsp:cNvPr id="0" name=""/>
        <dsp:cNvSpPr/>
      </dsp:nvSpPr>
      <dsp:spPr>
        <a:xfrm>
          <a:off x="3808778" y="0"/>
          <a:ext cx="2826016" cy="242223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2E348-3607-D842-96DE-4D028ED2E2C5}">
      <dsp:nvSpPr>
        <dsp:cNvPr id="0" name=""/>
        <dsp:cNvSpPr/>
      </dsp:nvSpPr>
      <dsp:spPr>
        <a:xfrm>
          <a:off x="3808778" y="1821362"/>
          <a:ext cx="2826016" cy="581335"/>
        </a:xfrm>
        <a:prstGeom prst="rect">
          <a:avLst/>
        </a:prstGeom>
        <a:solidFill>
          <a:schemeClr val="tx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5. Generate Brodmann Area Labels</a:t>
          </a:r>
          <a:endParaRPr lang="en-US" sz="1600" kern="1200" dirty="0"/>
        </a:p>
      </dsp:txBody>
      <dsp:txXfrm>
        <a:off x="3808778" y="1821362"/>
        <a:ext cx="2826016" cy="581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A58F9-4488-5445-9F8C-3DF319A31D8B}" type="datetimeFigureOut">
              <a:rPr lang="en-US" smtClean="0"/>
              <a:t>2/12/17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08B65-229C-5B44-BADF-790658B99F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226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37A2C-AA71-BF4A-B873-79784462DC1E}" type="datetimeFigureOut">
              <a:rPr lang="en-US" smtClean="0"/>
              <a:t>2/12/17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1C392-10D5-8040-9084-3DFD479B5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083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Pull up each</a:t>
            </a:r>
            <a:r>
              <a:rPr lang="en-US" baseline="0" dirty="0" smtClean="0"/>
              <a:t> volume in tkmedit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1D0E6-3576-E346-B06E-F5700FAD9A6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0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D7AF-3680-B54F-8848-3DC0D2023941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7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0FEDE-4386-634F-9669-1EA43630A55C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05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7B29F-B326-FF47-993B-2A8EFB73DA88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4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C9E1-3717-274D-BD98-A7A98519C587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4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8C647-EEA6-3E47-BB1B-593570DB3C11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7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C299-FE6D-4047-A5FB-8F93915279B4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2CB-8B22-9347-8760-5A2181112BD7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55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6D7E7-3B1F-3A43-9FB8-ED2D7EC5CF73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5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9D47-24B5-6741-8EFA-E4047DEA2672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7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246D8-83BF-444A-8E59-C1C6E810FD3F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50A7-D31D-F74C-B689-393DFAC30168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43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DCA6-9382-AF44-83EF-9EDFD3A8193F}" type="datetime1">
              <a:rPr lang="en-US" smtClean="0"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B3B43-6A89-9C45-96F7-FD0792DED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4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0.png"/><Relationship Id="rId5" Type="http://schemas.microsoft.com/office/2007/relationships/hdphoto" Target="../media/hdphoto6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2.jpeg"/><Relationship Id="rId5" Type="http://schemas.microsoft.com/office/2007/relationships/hdphoto" Target="../media/hdphoto8.wdp"/><Relationship Id="rId6" Type="http://schemas.openxmlformats.org/officeDocument/2006/relationships/image" Target="../media/image23.jpeg"/><Relationship Id="rId7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microsoft.com/office/2007/relationships/hdphoto" Target="../media/hdphoto11.wdp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31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2.png"/><Relationship Id="rId5" Type="http://schemas.microsoft.com/office/2007/relationships/hdphoto" Target="../media/hdphoto4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1597005"/>
            <a:ext cx="7772400" cy="2003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FreeSurfer Class 4:</a:t>
            </a:r>
            <a:br>
              <a:rPr lang="en-US" dirty="0" smtClean="0"/>
            </a:br>
            <a:r>
              <a:rPr lang="en-US" dirty="0" smtClean="0"/>
              <a:t>Parcellating the Cortex (autorecon3)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5867" y="4558376"/>
            <a:ext cx="6400800" cy="157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 smtClean="0"/>
              <a:t>Cat Camacho</a:t>
            </a:r>
          </a:p>
          <a:p>
            <a:pPr algn="r"/>
            <a:r>
              <a:rPr lang="en-US" sz="2800" dirty="0"/>
              <a:t>2</a:t>
            </a:r>
            <a:r>
              <a:rPr lang="en-US" sz="2800" dirty="0" smtClean="0"/>
              <a:t>/</a:t>
            </a:r>
            <a:r>
              <a:rPr lang="en-US" sz="2800" dirty="0" smtClean="0"/>
              <a:t>13</a:t>
            </a:r>
            <a:r>
              <a:rPr lang="en-US" sz="2800" dirty="0" smtClean="0"/>
              <a:t>/</a:t>
            </a:r>
            <a:r>
              <a:rPr lang="en-US" sz="2800" dirty="0" smtClean="0"/>
              <a:t>17</a:t>
            </a:r>
          </a:p>
          <a:p>
            <a:pPr algn="r"/>
            <a:r>
              <a:rPr lang="en-US" sz="2800" dirty="0" smtClean="0"/>
              <a:t>11:00am-12:30pm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8" b="74566" l="0" r="100000"/>
                    </a14:imgEffect>
                  </a14:imgLayer>
                </a14:imgProps>
              </a:ext>
            </a:extLst>
          </a:blip>
          <a:srcRect t="-2760" b="25417"/>
          <a:stretch/>
        </p:blipFill>
        <p:spPr>
          <a:xfrm>
            <a:off x="122365" y="3600451"/>
            <a:ext cx="4406226" cy="326354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73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Desikan-Killany Automatic Labeling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3565" y="6203139"/>
            <a:ext cx="8303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Desikan, R. S., Ségonne, F., Fischl, B., Quinn, B. T., Dickerson, B. C., Blacker, D., … Killiany, R. J. (2006). An automated labeling system for subdividing the human cerebral cortex on MRI scans into gyral based regions of interest. NeuroImage, 31, 968–980. http://doi.org/10.1016/j.neuroimage.2006.01.021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66781" y="1417638"/>
            <a:ext cx="6188353" cy="2229850"/>
            <a:chOff x="1154078" y="1636882"/>
            <a:chExt cx="6188353" cy="2229850"/>
          </a:xfrm>
        </p:grpSpPr>
        <p:pic>
          <p:nvPicPr>
            <p:cNvPr id="7" name="Picture 6" descr="Screenshot 2017-02-12 12.09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69" t="56369" r="4029" b="2948"/>
            <a:stretch/>
          </p:blipFill>
          <p:spPr>
            <a:xfrm>
              <a:off x="4230612" y="1636882"/>
              <a:ext cx="3111819" cy="2229850"/>
            </a:xfrm>
            <a:prstGeom prst="rect">
              <a:avLst/>
            </a:prstGeom>
          </p:spPr>
        </p:pic>
        <p:pic>
          <p:nvPicPr>
            <p:cNvPr id="8" name="Picture 7" descr="Screenshot 2017-02-12 12.09.39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12" t="3663" r="1284" b="54549"/>
            <a:stretch/>
          </p:blipFill>
          <p:spPr>
            <a:xfrm>
              <a:off x="1154078" y="1636882"/>
              <a:ext cx="3142881" cy="222985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6402707" y="4168864"/>
            <a:ext cx="1668662" cy="12550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 smtClean="0"/>
              <a:t>Key</a:t>
            </a:r>
          </a:p>
          <a:p>
            <a:r>
              <a:rPr lang="en-US" sz="1600" dirty="0" smtClean="0"/>
              <a:t>Yellow = 1.0mm</a:t>
            </a:r>
          </a:p>
          <a:p>
            <a:r>
              <a:rPr lang="en-US" sz="1600" dirty="0" smtClean="0"/>
              <a:t>Red = 0.5mm</a:t>
            </a:r>
          </a:p>
          <a:p>
            <a:r>
              <a:rPr lang="en-US" sz="1600" dirty="0" smtClean="0"/>
              <a:t>Gray =  0.0mm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33726" y="3889379"/>
            <a:ext cx="5216205" cy="1780717"/>
            <a:chOff x="457200" y="4102669"/>
            <a:chExt cx="5216205" cy="1780717"/>
          </a:xfrm>
        </p:grpSpPr>
        <p:sp>
          <p:nvSpPr>
            <p:cNvPr id="13" name="TextBox 12"/>
            <p:cNvSpPr txBox="1"/>
            <p:nvPr/>
          </p:nvSpPr>
          <p:spPr>
            <a:xfrm>
              <a:off x="457200" y="4102669"/>
              <a:ext cx="5216205" cy="3077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Mean distance error map between automatic and manual labeling: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57200" y="4398866"/>
              <a:ext cx="5216205" cy="1484520"/>
              <a:chOff x="457200" y="4398866"/>
              <a:chExt cx="5216205" cy="148452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57200" y="4398866"/>
                <a:ext cx="5216205" cy="1483561"/>
                <a:chOff x="457200" y="3732349"/>
                <a:chExt cx="5216205" cy="1483561"/>
              </a:xfrm>
            </p:grpSpPr>
            <p:pic>
              <p:nvPicPr>
                <p:cNvPr id="5" name="Picture 4" descr="Screenshot 2017-02-12 12.11.53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035" r="74" b="30655"/>
                <a:stretch/>
              </p:blipFill>
              <p:spPr>
                <a:xfrm>
                  <a:off x="457200" y="3732349"/>
                  <a:ext cx="5216205" cy="1483561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" name="Rectangle 10"/>
                <p:cNvSpPr/>
                <p:nvPr/>
              </p:nvSpPr>
              <p:spPr>
                <a:xfrm>
                  <a:off x="2820995" y="5022010"/>
                  <a:ext cx="436237" cy="1939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5504737" y="5770889"/>
                <a:ext cx="168668" cy="1124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55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DK Parcellation: freeview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Screenshot 2017-02-12 14.34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36" y="1527901"/>
            <a:ext cx="2503538" cy="2524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ight Arrow 9"/>
          <p:cNvSpPr/>
          <p:nvPr/>
        </p:nvSpPr>
        <p:spPr>
          <a:xfrm>
            <a:off x="3162711" y="1982847"/>
            <a:ext cx="2310581" cy="1466646"/>
          </a:xfrm>
          <a:prstGeom prst="rightArrow">
            <a:avLst>
              <a:gd name="adj1" fmla="val 71229"/>
              <a:gd name="adj2" fmla="val 337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Load *h.pial or *h.inflated surfaces</a:t>
            </a:r>
            <a:endParaRPr lang="en-US" sz="1600" dirty="0"/>
          </a:p>
        </p:txBody>
      </p:sp>
      <p:sp>
        <p:nvSpPr>
          <p:cNvPr id="11" name="Right Arrow 10"/>
          <p:cNvSpPr/>
          <p:nvPr/>
        </p:nvSpPr>
        <p:spPr>
          <a:xfrm>
            <a:off x="3138129" y="4478592"/>
            <a:ext cx="2310581" cy="1466646"/>
          </a:xfrm>
          <a:prstGeom prst="rightArrow">
            <a:avLst>
              <a:gd name="adj1" fmla="val 71229"/>
              <a:gd name="adj2" fmla="val 337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Load *h.aparc.annot onto the corresponding surface’s annotation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33477" y="1527901"/>
            <a:ext cx="2675078" cy="2524228"/>
            <a:chOff x="333477" y="1527901"/>
            <a:chExt cx="2675078" cy="2524228"/>
          </a:xfrm>
        </p:grpSpPr>
        <p:pic>
          <p:nvPicPr>
            <p:cNvPr id="6" name="Picture 5" descr="Screenshot 2017-02-12 14.33.1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77" y="1527901"/>
              <a:ext cx="2675078" cy="2524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/>
            <p:cNvSpPr/>
            <p:nvPr/>
          </p:nvSpPr>
          <p:spPr>
            <a:xfrm>
              <a:off x="391652" y="2122130"/>
              <a:ext cx="345768" cy="3687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7200" y="4478592"/>
            <a:ext cx="2438400" cy="1409700"/>
            <a:chOff x="457200" y="4478592"/>
            <a:chExt cx="2438400" cy="1409700"/>
          </a:xfrm>
        </p:grpSpPr>
        <p:pic>
          <p:nvPicPr>
            <p:cNvPr id="9" name="Picture 8" descr="Screenshot 2017-02-12 14.36.4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478592"/>
              <a:ext cx="2438400" cy="14097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457200" y="5211094"/>
              <a:ext cx="1435510" cy="2294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06435" y="4234631"/>
            <a:ext cx="2113496" cy="2121719"/>
            <a:chOff x="5606435" y="4234631"/>
            <a:chExt cx="2113496" cy="2121719"/>
          </a:xfrm>
        </p:grpSpPr>
        <p:pic>
          <p:nvPicPr>
            <p:cNvPr id="8" name="Picture 7" descr="Screenshot 2017-02-12 14.35.2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436" y="4234631"/>
              <a:ext cx="2113495" cy="21217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/>
            <p:cNvSpPr/>
            <p:nvPr/>
          </p:nvSpPr>
          <p:spPr>
            <a:xfrm>
              <a:off x="5606435" y="5547033"/>
              <a:ext cx="2113495" cy="2458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8638" y="6083338"/>
            <a:ext cx="532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Note: The segmentation (aparc+aseg.mgz) can be viewed as a volume just like aseg.mgz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7312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55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Parcellation: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Segmentation: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900" i="1" dirty="0" smtClean="0"/>
          </a:p>
          <a:p>
            <a:pPr marL="0" indent="0">
              <a:buNone/>
            </a:pPr>
            <a:r>
              <a:rPr lang="en-US" sz="1900" i="1" dirty="0" smtClean="0"/>
              <a:t>*These commands are also in the checkDesikanSurf and checkDesikanSeg scripts in the class bin</a:t>
            </a:r>
            <a:endParaRPr lang="en-US" sz="19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169901"/>
            <a:ext cx="8181806" cy="9190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/>
              <a:t>&gt;&gt; </a:t>
            </a:r>
            <a:r>
              <a:rPr lang="en-US" sz="1500" dirty="0"/>
              <a:t>freeview -viewport 3d </a:t>
            </a:r>
            <a:r>
              <a:rPr lang="en-US" sz="1500" dirty="0" smtClean="0"/>
              <a:t>-</a:t>
            </a:r>
            <a:r>
              <a:rPr lang="en-US" sz="1500" dirty="0"/>
              <a:t>f $SUBJECTS_DIR/$sub/surf/lh.pial:annot=aparc.annot:name=pial_aparc \</a:t>
            </a:r>
          </a:p>
          <a:p>
            <a:r>
              <a:rPr lang="en-US" sz="1500" dirty="0"/>
              <a:t>				 </a:t>
            </a:r>
            <a:r>
              <a:rPr lang="en-US" sz="1500" dirty="0" smtClean="0"/>
              <a:t>      $</a:t>
            </a:r>
            <a:r>
              <a:rPr lang="en-US" sz="1500" dirty="0"/>
              <a:t>SUBJECTS_DIR/$sub/surf/rh.pial:annot=aparc.annot:name=pial_aparc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DK Parcellation: scripted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3755" y="3920043"/>
            <a:ext cx="8181806" cy="91906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dirty="0" smtClean="0"/>
              <a:t>&gt;&gt; </a:t>
            </a:r>
            <a:r>
              <a:rPr lang="en-US" sz="1500" dirty="0"/>
              <a:t>freeview </a:t>
            </a:r>
            <a:r>
              <a:rPr lang="en-US" sz="1500" dirty="0" smtClean="0"/>
              <a:t>-</a:t>
            </a:r>
            <a:r>
              <a:rPr lang="en-US" sz="1500" dirty="0"/>
              <a:t>v $SUBJECTS_DIR/$sub/mri/brainmask.mgz </a:t>
            </a:r>
            <a:r>
              <a:rPr lang="en-US" sz="1500" dirty="0" smtClean="0"/>
              <a:t>\</a:t>
            </a:r>
          </a:p>
          <a:p>
            <a:r>
              <a:rPr lang="en-US" sz="1500" dirty="0"/>
              <a:t>	</a:t>
            </a:r>
            <a:r>
              <a:rPr lang="en-US" sz="1500" dirty="0" smtClean="0"/>
              <a:t>	 -</a:t>
            </a:r>
            <a:r>
              <a:rPr lang="en-US" sz="1500" dirty="0"/>
              <a:t>v $SUBJECTS_DIR/$sub/mri/aparc+aseg.mgz:colormap</a:t>
            </a:r>
            <a:r>
              <a:rPr lang="en-US" sz="1500" dirty="0" smtClean="0"/>
              <a:t>=lut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5060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Cortical Parcellation:</a:t>
            </a:r>
            <a:br>
              <a:rPr lang="en-US" dirty="0" smtClean="0"/>
            </a:br>
            <a:r>
              <a:rPr lang="en-US" dirty="0" smtClean="0"/>
              <a:t>Destrieux Atlas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Includes 74 labels in each hemisphere (revised to ~77 in 2009)</a:t>
            </a:r>
          </a:p>
          <a:p>
            <a:r>
              <a:rPr lang="en-US" dirty="0" smtClean="0"/>
              <a:t>Addresses a critical problem with cortical parcellation: gyrus boundaries are ambiguous.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Q</a:t>
            </a:r>
            <a:r>
              <a:rPr lang="en-US" dirty="0" smtClean="0"/>
              <a:t>: Where does the precentral gyrus end and the postcentral gyrus begin?</a:t>
            </a:r>
          </a:p>
          <a:p>
            <a:pPr marL="0" indent="0">
              <a:buNone/>
            </a:pPr>
            <a:r>
              <a:rPr lang="en-US" b="1" dirty="0" smtClean="0"/>
              <a:t>A</a:t>
            </a:r>
            <a:r>
              <a:rPr lang="en-US" dirty="0" smtClean="0"/>
              <a:t>: The bounds of the central sulcus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565" y="6290588"/>
            <a:ext cx="8303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Destrieux, C., Fischl, B., Dale, A., &amp; Halgren, E. (2010). Automatic parcellation of human cortical gyri and sulci using standard anatomical nomenclature. NeuroImage, 53(1), 1–15. http://doi.org/10.1016/j.neuroimage.2010.06.010</a:t>
            </a:r>
          </a:p>
        </p:txBody>
      </p:sp>
      <p:pic>
        <p:nvPicPr>
          <p:cNvPr id="9" name="Picture 8" descr="Screenshot 2017-02-12 14.58.23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00" b="94511" l="9980" r="936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44" y="1600200"/>
            <a:ext cx="3454841" cy="2136058"/>
          </a:xfrm>
          <a:prstGeom prst="rect">
            <a:avLst/>
          </a:prstGeom>
        </p:spPr>
      </p:pic>
      <p:pic>
        <p:nvPicPr>
          <p:cNvPr id="12" name="Picture 11" descr="Screenshot 2017-02-12 14.58.00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3" b="97623" l="3146" r="97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02" y="3736257"/>
            <a:ext cx="3993368" cy="23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Destrieux Atlas Regions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076677" y="1319162"/>
            <a:ext cx="2844800" cy="4807001"/>
          </a:xfrm>
        </p:spPr>
        <p:txBody>
          <a:bodyPr>
            <a:noAutofit/>
          </a:bodyPr>
          <a:lstStyle/>
          <a:p>
            <a:pPr indent="-137160"/>
            <a:r>
              <a:rPr lang="en-US" sz="1000" dirty="0" smtClean="0"/>
              <a:t>G_subcallosal</a:t>
            </a:r>
          </a:p>
          <a:p>
            <a:pPr indent="-137160"/>
            <a:r>
              <a:rPr lang="en-US" sz="1000" dirty="0" smtClean="0"/>
              <a:t>G_subcentral</a:t>
            </a:r>
            <a:endParaRPr lang="en-US" sz="1000" dirty="0"/>
          </a:p>
          <a:p>
            <a:pPr indent="-137160"/>
            <a:r>
              <a:rPr lang="en-US" sz="1000" b="1" dirty="0" smtClean="0">
                <a:solidFill>
                  <a:srgbClr val="77933C"/>
                </a:solidFill>
              </a:rPr>
              <a:t>G_temporal_inferior</a:t>
            </a:r>
            <a:endParaRPr lang="en-US" sz="1000" b="1" dirty="0">
              <a:solidFill>
                <a:srgbClr val="77933C"/>
              </a:solidFill>
            </a:endParaRPr>
          </a:p>
          <a:p>
            <a:pPr indent="-137160"/>
            <a:r>
              <a:rPr lang="en-US" sz="1000" b="1" dirty="0">
                <a:solidFill>
                  <a:srgbClr val="77933C"/>
                </a:solidFill>
              </a:rPr>
              <a:t>G_temporal_middle</a:t>
            </a:r>
          </a:p>
          <a:p>
            <a:pPr indent="-137160"/>
            <a:r>
              <a:rPr lang="en-US" sz="1000" dirty="0"/>
              <a:t>G_temp_sup-G_temp_transv_and_interm_S</a:t>
            </a:r>
          </a:p>
          <a:p>
            <a:pPr indent="-137160"/>
            <a:r>
              <a:rPr lang="en-US" sz="1000" dirty="0"/>
              <a:t>G_temp_sup-Lateral_aspect</a:t>
            </a:r>
          </a:p>
          <a:p>
            <a:pPr indent="-137160"/>
            <a:r>
              <a:rPr lang="en-US" sz="1000" dirty="0"/>
              <a:t>G_temp_sup-Planum_polare</a:t>
            </a:r>
          </a:p>
          <a:p>
            <a:pPr indent="-137160"/>
            <a:r>
              <a:rPr lang="en-US" sz="1000" dirty="0"/>
              <a:t>G_temp_sup-Planum_tempolare</a:t>
            </a:r>
          </a:p>
          <a:p>
            <a:pPr indent="-137160"/>
            <a:r>
              <a:rPr lang="en-US" sz="1000" dirty="0"/>
              <a:t>G_and_S_transverse_frontopolar</a:t>
            </a:r>
          </a:p>
          <a:p>
            <a:pPr indent="-137160"/>
            <a:r>
              <a:rPr lang="en-US" sz="1000" dirty="0"/>
              <a:t>Lat_Fissure-ant_sgt-ramus_horizontal</a:t>
            </a:r>
          </a:p>
          <a:p>
            <a:pPr indent="-137160"/>
            <a:r>
              <a:rPr lang="en-US" sz="1000" dirty="0"/>
              <a:t>Lat_Fissure-ant_sgt-ramus_vertical</a:t>
            </a:r>
          </a:p>
          <a:p>
            <a:pPr indent="-137160"/>
            <a:r>
              <a:rPr lang="en-US" sz="1000" dirty="0"/>
              <a:t>Lat_Fissure-post_sgt</a:t>
            </a:r>
          </a:p>
          <a:p>
            <a:pPr indent="-137160"/>
            <a:r>
              <a:rPr lang="en-US" sz="1000" dirty="0"/>
              <a:t>Medial_wall</a:t>
            </a:r>
          </a:p>
          <a:p>
            <a:pPr indent="-137160"/>
            <a:r>
              <a:rPr lang="en-US" sz="1000" dirty="0"/>
              <a:t>Pole_occipital</a:t>
            </a:r>
          </a:p>
          <a:p>
            <a:pPr indent="-137160"/>
            <a:r>
              <a:rPr lang="en-US" sz="1000" b="1" dirty="0">
                <a:solidFill>
                  <a:schemeClr val="accent3">
                    <a:lumMod val="75000"/>
                  </a:schemeClr>
                </a:solidFill>
              </a:rPr>
              <a:t>Pole_temporal</a:t>
            </a:r>
          </a:p>
          <a:p>
            <a:pPr indent="-137160"/>
            <a:r>
              <a:rPr lang="en-US" sz="1000" dirty="0"/>
              <a:t>S_calcarine</a:t>
            </a:r>
          </a:p>
          <a:p>
            <a:pPr indent="-137160"/>
            <a:r>
              <a:rPr lang="en-US" sz="1000" dirty="0"/>
              <a:t>S_central</a:t>
            </a:r>
          </a:p>
          <a:p>
            <a:pPr indent="-137160"/>
            <a:r>
              <a:rPr lang="en-US" sz="1000" dirty="0"/>
              <a:t>S_central_insula</a:t>
            </a:r>
          </a:p>
          <a:p>
            <a:pPr indent="-137160"/>
            <a:r>
              <a:rPr lang="en-US" sz="1000" dirty="0"/>
              <a:t>S_cingulate-Main_part_and_Intracingulate</a:t>
            </a:r>
          </a:p>
          <a:p>
            <a:pPr indent="-137160"/>
            <a:r>
              <a:rPr lang="en-US" sz="1000" dirty="0"/>
              <a:t>S_cingulate-Marginalis_part</a:t>
            </a:r>
          </a:p>
          <a:p>
            <a:pPr indent="-137160"/>
            <a:r>
              <a:rPr lang="en-US" sz="1000" b="1" dirty="0">
                <a:solidFill>
                  <a:srgbClr val="FF6600"/>
                </a:solidFill>
              </a:rPr>
              <a:t>S_circular_insula_anterior</a:t>
            </a:r>
          </a:p>
          <a:p>
            <a:pPr indent="-137160"/>
            <a:r>
              <a:rPr lang="en-US" sz="1000" b="1" dirty="0">
                <a:solidFill>
                  <a:srgbClr val="FF6600"/>
                </a:solidFill>
              </a:rPr>
              <a:t>S_circular_insula_inferior</a:t>
            </a:r>
          </a:p>
          <a:p>
            <a:pPr indent="-137160"/>
            <a:r>
              <a:rPr lang="en-US" sz="1000" b="1" dirty="0">
                <a:solidFill>
                  <a:srgbClr val="FF6600"/>
                </a:solidFill>
              </a:rPr>
              <a:t>S_circular_insula_superior</a:t>
            </a:r>
          </a:p>
          <a:p>
            <a:pPr indent="-137160"/>
            <a:r>
              <a:rPr lang="en-US" sz="1000" dirty="0" smtClean="0"/>
              <a:t>S_collateral_transverse_ant</a:t>
            </a:r>
            <a:endParaRPr lang="en-US" sz="10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235974" y="1319162"/>
            <a:ext cx="2840703" cy="4807002"/>
          </a:xfrm>
        </p:spPr>
        <p:txBody>
          <a:bodyPr>
            <a:noAutofit/>
          </a:bodyPr>
          <a:lstStyle/>
          <a:p>
            <a:pPr indent="-137160"/>
            <a:r>
              <a:rPr lang="en-US" sz="1000" dirty="0"/>
              <a:t>G_cuneus</a:t>
            </a:r>
          </a:p>
          <a:p>
            <a:pPr indent="-137160"/>
            <a:r>
              <a:rPr lang="en-US" sz="1000" dirty="0"/>
              <a:t>G_frontal_inf-Opercular_part</a:t>
            </a:r>
          </a:p>
          <a:p>
            <a:pPr indent="-137160"/>
            <a:r>
              <a:rPr lang="en-US" sz="1000" dirty="0"/>
              <a:t>G_frontal_inf-Orbital_part</a:t>
            </a:r>
          </a:p>
          <a:p>
            <a:pPr indent="-137160"/>
            <a:r>
              <a:rPr lang="en-US" sz="1000" dirty="0"/>
              <a:t>G_frontal_inf-Triangular_part</a:t>
            </a:r>
          </a:p>
          <a:p>
            <a:pPr indent="-137160"/>
            <a:r>
              <a:rPr lang="en-US" sz="1000" b="1" dirty="0">
                <a:solidFill>
                  <a:srgbClr val="0000FF"/>
                </a:solidFill>
              </a:rPr>
              <a:t>G_frontal_middle</a:t>
            </a:r>
          </a:p>
          <a:p>
            <a:pPr indent="-137160"/>
            <a:r>
              <a:rPr lang="en-US" sz="1000" b="1" dirty="0">
                <a:solidFill>
                  <a:srgbClr val="0000FF"/>
                </a:solidFill>
              </a:rPr>
              <a:t>G_frontal_superior</a:t>
            </a:r>
          </a:p>
          <a:p>
            <a:pPr indent="-137160"/>
            <a:r>
              <a:rPr lang="en-US" sz="1000" dirty="0"/>
              <a:t>G_frontomarginal</a:t>
            </a:r>
          </a:p>
          <a:p>
            <a:pPr indent="-137160"/>
            <a:r>
              <a:rPr lang="en-US" sz="1000" b="1" dirty="0">
                <a:solidFill>
                  <a:srgbClr val="FF6600"/>
                </a:solidFill>
              </a:rPr>
              <a:t>G_insular_long</a:t>
            </a:r>
          </a:p>
          <a:p>
            <a:pPr indent="-137160"/>
            <a:r>
              <a:rPr lang="en-US" sz="1000" b="1" dirty="0">
                <a:solidFill>
                  <a:srgbClr val="FF6600"/>
                </a:solidFill>
              </a:rPr>
              <a:t>G_insular_short</a:t>
            </a:r>
          </a:p>
          <a:p>
            <a:pPr indent="-137160"/>
            <a:r>
              <a:rPr lang="en-US" sz="1000" dirty="0"/>
              <a:t>G_and_S_occipital_inferior</a:t>
            </a:r>
          </a:p>
          <a:p>
            <a:pPr indent="-137160"/>
            <a:r>
              <a:rPr lang="en-US" sz="1000" dirty="0"/>
              <a:t>G_occipital_middle</a:t>
            </a:r>
          </a:p>
          <a:p>
            <a:pPr indent="-137160"/>
            <a:r>
              <a:rPr lang="en-US" sz="1000" dirty="0"/>
              <a:t>G_occipital_superior</a:t>
            </a:r>
          </a:p>
          <a:p>
            <a:pPr indent="-137160"/>
            <a:r>
              <a:rPr lang="en-US" sz="1000" dirty="0"/>
              <a:t>G_occipit-temp_lat-Or_fusiform</a:t>
            </a:r>
          </a:p>
          <a:p>
            <a:pPr indent="-137160"/>
            <a:r>
              <a:rPr lang="en-US" sz="1000" dirty="0"/>
              <a:t>G_occipit-temp_med-Lingual_part</a:t>
            </a:r>
          </a:p>
          <a:p>
            <a:pPr indent="-137160"/>
            <a:r>
              <a:rPr lang="en-US" sz="1000" dirty="0"/>
              <a:t>G_occipit-temp_med-Parahippocampal_part</a:t>
            </a:r>
          </a:p>
          <a:p>
            <a:pPr indent="-137160"/>
            <a:r>
              <a:rPr lang="en-US" sz="1000" dirty="0"/>
              <a:t>G_orbital</a:t>
            </a:r>
          </a:p>
          <a:p>
            <a:pPr indent="-137160"/>
            <a:r>
              <a:rPr lang="en-US" sz="1000" dirty="0"/>
              <a:t>G_paracentral</a:t>
            </a:r>
          </a:p>
          <a:p>
            <a:pPr indent="-137160"/>
            <a:r>
              <a:rPr lang="en-US" sz="1000" dirty="0"/>
              <a:t>G_parietal_inferior-Angular_part</a:t>
            </a:r>
          </a:p>
          <a:p>
            <a:pPr indent="-137160"/>
            <a:r>
              <a:rPr lang="en-US" sz="1000" dirty="0"/>
              <a:t>G_parietal_inferior-Supramarginal_part</a:t>
            </a:r>
          </a:p>
          <a:p>
            <a:pPr indent="-137160"/>
            <a:r>
              <a:rPr lang="en-US" sz="1000" dirty="0"/>
              <a:t>G_parietal_superior</a:t>
            </a:r>
          </a:p>
          <a:p>
            <a:pPr indent="-137160"/>
            <a:r>
              <a:rPr lang="en-US" sz="1000" dirty="0"/>
              <a:t>G_postcentral</a:t>
            </a:r>
          </a:p>
          <a:p>
            <a:pPr indent="-137160"/>
            <a:r>
              <a:rPr lang="en-US" sz="1000" dirty="0"/>
              <a:t>G_precentral</a:t>
            </a:r>
          </a:p>
          <a:p>
            <a:pPr indent="-137160"/>
            <a:r>
              <a:rPr lang="en-US" sz="1000" dirty="0"/>
              <a:t>G_precuneus</a:t>
            </a:r>
          </a:p>
          <a:p>
            <a:pPr indent="-137160"/>
            <a:r>
              <a:rPr lang="en-US" sz="1000" dirty="0" smtClean="0"/>
              <a:t>G_rectus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3565" y="6290588"/>
            <a:ext cx="8303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Destrieux, C., Fischl, B., Dale, A., &amp; Halgren, E. (2010). Automatic parcellation of human cortical gyri and sulci using standard anatomical nomenclature. NeuroImage, 53(1), 1–15. http://doi.org/10.1016/j.neuroimage.2010.06.010</a:t>
            </a: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5921477" y="1319162"/>
            <a:ext cx="2840703" cy="4801267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37160"/>
            <a:r>
              <a:rPr lang="en-US" sz="2500" dirty="0" smtClean="0"/>
              <a:t>S_collateral_transverse_post</a:t>
            </a:r>
          </a:p>
          <a:p>
            <a:pPr indent="-137160"/>
            <a:r>
              <a:rPr lang="en-US" sz="2500" b="1" dirty="0" smtClean="0">
                <a:solidFill>
                  <a:srgbClr val="0000FF"/>
                </a:solidFill>
              </a:rPr>
              <a:t>S_frontal_inferior</a:t>
            </a:r>
          </a:p>
          <a:p>
            <a:pPr indent="-137160"/>
            <a:r>
              <a:rPr lang="en-US" sz="2500" b="1" dirty="0" smtClean="0">
                <a:solidFill>
                  <a:srgbClr val="0000FF"/>
                </a:solidFill>
              </a:rPr>
              <a:t>S_frontal_middle</a:t>
            </a:r>
          </a:p>
          <a:p>
            <a:pPr indent="-137160"/>
            <a:r>
              <a:rPr lang="en-US" sz="2500" b="1" dirty="0" smtClean="0">
                <a:solidFill>
                  <a:srgbClr val="0000FF"/>
                </a:solidFill>
              </a:rPr>
              <a:t>S_frontal_superior</a:t>
            </a:r>
          </a:p>
          <a:p>
            <a:pPr indent="-137160"/>
            <a:r>
              <a:rPr lang="en-US" sz="2500" dirty="0" smtClean="0"/>
              <a:t>S_frontomarginal</a:t>
            </a:r>
            <a:endParaRPr lang="en-US" sz="2500" dirty="0"/>
          </a:p>
          <a:p>
            <a:pPr indent="-137160"/>
            <a:r>
              <a:rPr lang="en-US" sz="2500" dirty="0"/>
              <a:t>S_intermedius_primus-Jensen</a:t>
            </a:r>
          </a:p>
          <a:p>
            <a:pPr indent="-137160"/>
            <a:r>
              <a:rPr lang="en-US" sz="2500" dirty="0"/>
              <a:t>S_intraparietal-and_Parietal_transverse</a:t>
            </a:r>
          </a:p>
          <a:p>
            <a:pPr indent="-137160"/>
            <a:r>
              <a:rPr lang="en-US" sz="2500" dirty="0"/>
              <a:t>S_occipital_anterior</a:t>
            </a:r>
          </a:p>
          <a:p>
            <a:pPr indent="-137160"/>
            <a:r>
              <a:rPr lang="en-US" sz="2500" dirty="0"/>
              <a:t>S_occipital_middle_and_Lunatus</a:t>
            </a:r>
          </a:p>
          <a:p>
            <a:pPr indent="-137160"/>
            <a:r>
              <a:rPr lang="en-US" sz="2500" dirty="0"/>
              <a:t>S_occipital_superior_and_transversalis</a:t>
            </a:r>
          </a:p>
          <a:p>
            <a:pPr indent="-137160"/>
            <a:r>
              <a:rPr lang="en-US" sz="2500" dirty="0"/>
              <a:t>S_occipito-temporal_lateral</a:t>
            </a:r>
          </a:p>
          <a:p>
            <a:pPr indent="-137160"/>
            <a:r>
              <a:rPr lang="en-US" sz="2500" dirty="0"/>
              <a:t>S_occipito-temporal_medial_and_S_Lingual</a:t>
            </a:r>
          </a:p>
          <a:p>
            <a:pPr indent="-137160"/>
            <a:r>
              <a:rPr lang="en-US" sz="2500" dirty="0"/>
              <a:t>S_orbital-H_shapped</a:t>
            </a:r>
          </a:p>
          <a:p>
            <a:pPr indent="-137160"/>
            <a:r>
              <a:rPr lang="en-US" sz="2500" dirty="0"/>
              <a:t>S_orbital_lateral</a:t>
            </a:r>
          </a:p>
          <a:p>
            <a:pPr indent="-137160"/>
            <a:r>
              <a:rPr lang="en-US" sz="2500" dirty="0"/>
              <a:t>S_orbital_medial-Or_olfactory</a:t>
            </a:r>
          </a:p>
          <a:p>
            <a:pPr indent="-137160"/>
            <a:r>
              <a:rPr lang="en-US" sz="2500" dirty="0"/>
              <a:t>S_paracentral</a:t>
            </a:r>
          </a:p>
          <a:p>
            <a:pPr indent="-137160"/>
            <a:r>
              <a:rPr lang="en-US" sz="2500" dirty="0"/>
              <a:t>S_parieto_occipital</a:t>
            </a:r>
          </a:p>
          <a:p>
            <a:pPr indent="-137160"/>
            <a:r>
              <a:rPr lang="en-US" sz="2500" dirty="0"/>
              <a:t>S_pericallosal</a:t>
            </a:r>
          </a:p>
          <a:p>
            <a:pPr indent="-137160"/>
            <a:r>
              <a:rPr lang="en-US" sz="2500" dirty="0"/>
              <a:t>S_postcentral</a:t>
            </a:r>
          </a:p>
          <a:p>
            <a:pPr indent="-137160"/>
            <a:r>
              <a:rPr lang="en-US" sz="2500" dirty="0"/>
              <a:t>S_precentral-Inferior-part</a:t>
            </a:r>
          </a:p>
          <a:p>
            <a:pPr indent="-137160"/>
            <a:r>
              <a:rPr lang="en-US" sz="2500" dirty="0"/>
              <a:t>S_precentral-Superior-part</a:t>
            </a:r>
          </a:p>
          <a:p>
            <a:pPr indent="-137160"/>
            <a:r>
              <a:rPr lang="en-US" sz="2500" dirty="0"/>
              <a:t>S_subcentral_ant</a:t>
            </a:r>
          </a:p>
          <a:p>
            <a:pPr indent="-137160"/>
            <a:r>
              <a:rPr lang="en-US" sz="2500" dirty="0"/>
              <a:t>S_subcentral_post</a:t>
            </a:r>
          </a:p>
          <a:p>
            <a:pPr indent="-137160"/>
            <a:r>
              <a:rPr lang="en-US" sz="2500" dirty="0"/>
              <a:t>S_suborbital</a:t>
            </a:r>
          </a:p>
          <a:p>
            <a:pPr indent="-137160"/>
            <a:r>
              <a:rPr lang="en-US" sz="2500" dirty="0"/>
              <a:t>S_subparietal</a:t>
            </a:r>
          </a:p>
          <a:p>
            <a:pPr indent="-137160"/>
            <a:r>
              <a:rPr lang="en-US" sz="2500" dirty="0"/>
              <a:t>S_supracingulate</a:t>
            </a:r>
          </a:p>
          <a:p>
            <a:pPr indent="-137160"/>
            <a:r>
              <a:rPr lang="en-US" sz="2500" b="1" dirty="0">
                <a:solidFill>
                  <a:srgbClr val="77933C"/>
                </a:solidFill>
              </a:rPr>
              <a:t>S_temporal_inferior</a:t>
            </a:r>
          </a:p>
          <a:p>
            <a:pPr indent="-137160"/>
            <a:r>
              <a:rPr lang="en-US" sz="2500" b="1" dirty="0">
                <a:solidFill>
                  <a:srgbClr val="77933C"/>
                </a:solidFill>
              </a:rPr>
              <a:t>S_temporal_superior</a:t>
            </a:r>
          </a:p>
          <a:p>
            <a:pPr indent="-137160"/>
            <a:r>
              <a:rPr lang="en-US" sz="2500" b="1" dirty="0">
                <a:solidFill>
                  <a:srgbClr val="77933C"/>
                </a:solidFill>
              </a:rPr>
              <a:t>S_temporal_transverse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1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the Destrieux Atlas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Freeview</a:t>
            </a:r>
          </a:p>
          <a:p>
            <a:pPr lvl="1"/>
            <a:r>
              <a:rPr lang="en-US" dirty="0" smtClean="0"/>
              <a:t>Same instructions as with the DK atlas, but use *h.aparc.a2009s.annot instead of *h.aparc.annot</a:t>
            </a:r>
          </a:p>
          <a:p>
            <a:r>
              <a:rPr lang="en-US" dirty="0" smtClean="0"/>
              <a:t>Scripted</a:t>
            </a:r>
          </a:p>
          <a:p>
            <a:pPr lvl="1"/>
            <a:r>
              <a:rPr lang="en-US" dirty="0" smtClean="0"/>
              <a:t>Parcellation: Same as DK, but refer to aparc.a2009s.annot instead of </a:t>
            </a:r>
            <a:r>
              <a:rPr lang="en-US" dirty="0" err="1" smtClean="0"/>
              <a:t>aparc.annot</a:t>
            </a:r>
            <a:endParaRPr lang="en-US" dirty="0" smtClean="0"/>
          </a:p>
          <a:p>
            <a:pPr lvl="1"/>
            <a:r>
              <a:rPr lang="en-US" dirty="0" smtClean="0"/>
              <a:t>Segmentation: load aparc.a2009s+aseg.mgz instead of aparc+aseg.mgz</a:t>
            </a:r>
          </a:p>
          <a:p>
            <a:pPr lvl="1"/>
            <a:r>
              <a:rPr lang="en-US" dirty="0" smtClean="0"/>
              <a:t>These are included in </a:t>
            </a:r>
            <a:r>
              <a:rPr lang="en-US" dirty="0"/>
              <a:t>the class bin as </a:t>
            </a:r>
            <a:r>
              <a:rPr lang="en-US" dirty="0" err="1" smtClean="0"/>
              <a:t>checkDestrieuxSurf</a:t>
            </a:r>
            <a:r>
              <a:rPr lang="en-US" dirty="0" smtClean="0"/>
              <a:t> and </a:t>
            </a:r>
            <a:r>
              <a:rPr lang="en-US" dirty="0" err="1" smtClean="0"/>
              <a:t>checkDestrieuxSeg</a:t>
            </a:r>
            <a:r>
              <a:rPr lang="en-US" dirty="0" smtClean="0"/>
              <a:t> respectively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5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White Matter Parcellation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Atlas created by expanding DK atlas labeling out (expansion halted at 5mm).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purpose is to measure the WM constrained within each associated gyrus.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White matter parcellation can be loaded as a volume: </a:t>
            </a:r>
            <a:r>
              <a:rPr lang="en-US" dirty="0" smtClean="0"/>
              <a:t>wmparc.mgz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565" y="6290588"/>
            <a:ext cx="8303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Salat</a:t>
            </a:r>
            <a:r>
              <a:rPr lang="en-US" sz="1100" dirty="0"/>
              <a:t>, D. H., </a:t>
            </a:r>
            <a:r>
              <a:rPr lang="en-US" sz="1100" dirty="0" err="1"/>
              <a:t>Greve</a:t>
            </a:r>
            <a:r>
              <a:rPr lang="en-US" sz="1100" dirty="0"/>
              <a:t>, D. N., Pacheco, J. L., Quinn, B. T., </a:t>
            </a:r>
            <a:r>
              <a:rPr lang="en-US" sz="1100" dirty="0" err="1"/>
              <a:t>Helmer</a:t>
            </a:r>
            <a:r>
              <a:rPr lang="en-US" sz="1100" dirty="0"/>
              <a:t>, K. G., Buckner, R. L., &amp; Fischl, B. (2009). Regional white matter volume differences in </a:t>
            </a:r>
            <a:r>
              <a:rPr lang="en-US" sz="1100" dirty="0" err="1"/>
              <a:t>nondemented</a:t>
            </a:r>
            <a:r>
              <a:rPr lang="en-US" sz="1100" dirty="0"/>
              <a:t> aging and Alzheimer’s disease. NeuroImage, 44, 1247–1258. http://doi.org/10.1016/j.neuroimage.2008.10.030</a:t>
            </a:r>
          </a:p>
        </p:txBody>
      </p:sp>
      <p:pic>
        <p:nvPicPr>
          <p:cNvPr id="6" name="Picture 5" descr="Screenshot 2017-02-12 16.41.16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1" t="4088" r="2975" b="3444"/>
          <a:stretch/>
        </p:blipFill>
        <p:spPr>
          <a:xfrm>
            <a:off x="1040852" y="4047613"/>
            <a:ext cx="2441677" cy="1974645"/>
          </a:xfrm>
          <a:prstGeom prst="rect">
            <a:avLst/>
          </a:prstGeom>
        </p:spPr>
      </p:pic>
      <p:pic>
        <p:nvPicPr>
          <p:cNvPr id="7" name="Picture 6" descr="Screenshot 2017-02-12 16.40.39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9" t="4600" r="3750" b="3187"/>
          <a:stretch/>
        </p:blipFill>
        <p:spPr>
          <a:xfrm>
            <a:off x="237613" y="2032154"/>
            <a:ext cx="1917562" cy="1564814"/>
          </a:xfrm>
          <a:prstGeom prst="rect">
            <a:avLst/>
          </a:prstGeom>
        </p:spPr>
      </p:pic>
      <p:pic>
        <p:nvPicPr>
          <p:cNvPr id="9" name="Picture 8" descr="Screenshot 2017-02-12 16.40.25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6" r="3646"/>
          <a:stretch/>
        </p:blipFill>
        <p:spPr>
          <a:xfrm>
            <a:off x="2326967" y="1497960"/>
            <a:ext cx="1884517" cy="24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7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Brodmann Area Labeling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Developed based on 10 post-mortem brains:</a:t>
            </a:r>
          </a:p>
          <a:p>
            <a:r>
              <a:rPr lang="en-US" dirty="0" smtClean="0"/>
              <a:t>Stained slices were aligned to corresponding MR images.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Results</a:t>
            </a:r>
          </a:p>
          <a:p>
            <a:r>
              <a:rPr lang="en-US" dirty="0" smtClean="0"/>
              <a:t>11 regions were identified then surface analysis was conducted to test how consistent region prediction was.</a:t>
            </a:r>
          </a:p>
          <a:p>
            <a:r>
              <a:rPr lang="en-US" dirty="0" smtClean="0"/>
              <a:t>Results vary by region (more on next slide) but folding patterns were robust predictors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565" y="6290588"/>
            <a:ext cx="8303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Fischl, B., </a:t>
            </a:r>
            <a:r>
              <a:rPr lang="en-US" sz="1100" dirty="0" err="1"/>
              <a:t>Rajendran</a:t>
            </a:r>
            <a:r>
              <a:rPr lang="en-US" sz="1100" dirty="0"/>
              <a:t>, N., </a:t>
            </a:r>
            <a:r>
              <a:rPr lang="en-US" sz="1100" dirty="0" err="1"/>
              <a:t>Busa</a:t>
            </a:r>
            <a:r>
              <a:rPr lang="en-US" sz="1100" dirty="0"/>
              <a:t>, E., </a:t>
            </a:r>
            <a:r>
              <a:rPr lang="en-US" sz="1100" dirty="0" err="1"/>
              <a:t>Augustinack</a:t>
            </a:r>
            <a:r>
              <a:rPr lang="en-US" sz="1100" dirty="0"/>
              <a:t>, J., Hinds, O., Yeo, B. T. T., … </a:t>
            </a:r>
            <a:r>
              <a:rPr lang="en-US" sz="1100" dirty="0" err="1"/>
              <a:t>Zilles</a:t>
            </a:r>
            <a:r>
              <a:rPr lang="en-US" sz="1100" dirty="0"/>
              <a:t>, K. (2008). Cortical Folding Patterns and Predicting </a:t>
            </a:r>
            <a:r>
              <a:rPr lang="en-US" sz="1100" dirty="0" err="1"/>
              <a:t>Cytoarchitecture</a:t>
            </a:r>
            <a:r>
              <a:rPr lang="en-US" sz="1100" dirty="0"/>
              <a:t>. Cerebral Cortex August, 18, 1973–1980. http://doi.org/10.1093/</a:t>
            </a:r>
            <a:r>
              <a:rPr lang="en-US" sz="1100" dirty="0" err="1"/>
              <a:t>cercor</a:t>
            </a:r>
            <a:r>
              <a:rPr lang="en-US" sz="1100" dirty="0"/>
              <a:t>/bhm225</a:t>
            </a:r>
          </a:p>
        </p:txBody>
      </p:sp>
      <p:pic>
        <p:nvPicPr>
          <p:cNvPr id="8" name="Picture 7" descr="Screenshot 2017-02-12 17.09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48" y="1360280"/>
            <a:ext cx="2747304" cy="48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0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98322" y="1526458"/>
            <a:ext cx="366251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 smtClean="0"/>
              <a:t>Regions:</a:t>
            </a:r>
            <a:br>
              <a:rPr lang="en-US" sz="1600" b="1" dirty="0" smtClean="0"/>
            </a:br>
            <a:endParaRPr lang="en-US" sz="1600" b="1" dirty="0" smtClean="0"/>
          </a:p>
          <a:p>
            <a:pPr indent="-137160"/>
            <a:r>
              <a:rPr lang="en-US" sz="1600" dirty="0"/>
              <a:t>BA 1 - somatosensory area </a:t>
            </a:r>
          </a:p>
          <a:p>
            <a:pPr indent="-137160"/>
            <a:r>
              <a:rPr lang="en-US" sz="1600" dirty="0"/>
              <a:t>BA 2 - somatosensory area </a:t>
            </a:r>
          </a:p>
          <a:p>
            <a:pPr indent="-137160"/>
            <a:r>
              <a:rPr lang="en-US" sz="1600" dirty="0"/>
              <a:t>BA 3a - somatosensory area </a:t>
            </a:r>
          </a:p>
          <a:p>
            <a:pPr indent="-137160"/>
            <a:r>
              <a:rPr lang="en-US" sz="1600" dirty="0"/>
              <a:t>BA 3b - somatosensory area </a:t>
            </a:r>
          </a:p>
          <a:p>
            <a:pPr indent="-137160"/>
            <a:r>
              <a:rPr lang="en-US" sz="1600" dirty="0"/>
              <a:t>BA 4a - primary motor area (anterior) </a:t>
            </a:r>
          </a:p>
          <a:p>
            <a:pPr indent="-137160"/>
            <a:r>
              <a:rPr lang="en-US" sz="1600" dirty="0"/>
              <a:t>BA 4p - primary motor area (</a:t>
            </a:r>
            <a:r>
              <a:rPr lang="en-US" sz="1600" dirty="0" smtClean="0"/>
              <a:t>posterior</a:t>
            </a:r>
            <a:r>
              <a:rPr lang="en-US" sz="1600" dirty="0"/>
              <a:t>) </a:t>
            </a:r>
          </a:p>
          <a:p>
            <a:pPr indent="-137160"/>
            <a:r>
              <a:rPr lang="en-US" sz="1600" dirty="0"/>
              <a:t>BA 6 - pre-motor area </a:t>
            </a:r>
          </a:p>
          <a:p>
            <a:pPr indent="-137160"/>
            <a:r>
              <a:rPr lang="en-US" sz="1600" dirty="0"/>
              <a:t>BA 44 - </a:t>
            </a:r>
            <a:r>
              <a:rPr lang="en-US" sz="1600" dirty="0" err="1"/>
              <a:t>Broca's</a:t>
            </a:r>
            <a:r>
              <a:rPr lang="en-US" sz="1600" dirty="0"/>
              <a:t> area (pars </a:t>
            </a:r>
            <a:r>
              <a:rPr lang="en-US" sz="1600" dirty="0" err="1"/>
              <a:t>opercularis</a:t>
            </a:r>
            <a:r>
              <a:rPr lang="en-US" sz="1600" dirty="0"/>
              <a:t>) </a:t>
            </a:r>
          </a:p>
          <a:p>
            <a:pPr indent="-137160"/>
            <a:r>
              <a:rPr lang="en-US" sz="1600" dirty="0"/>
              <a:t>BA 45 - </a:t>
            </a:r>
            <a:r>
              <a:rPr lang="en-US" sz="1600" dirty="0" err="1"/>
              <a:t>Broca's</a:t>
            </a:r>
            <a:r>
              <a:rPr lang="en-US" sz="1600" dirty="0"/>
              <a:t> area (pars </a:t>
            </a:r>
            <a:r>
              <a:rPr lang="en-US" sz="1600" dirty="0" err="1"/>
              <a:t>triangularis</a:t>
            </a:r>
            <a:r>
              <a:rPr lang="en-US" sz="1600" dirty="0"/>
              <a:t>) </a:t>
            </a:r>
          </a:p>
          <a:p>
            <a:pPr indent="-137160"/>
            <a:r>
              <a:rPr lang="en-US" sz="1600" dirty="0"/>
              <a:t>V1 (BA 17) - primary visual area </a:t>
            </a:r>
          </a:p>
          <a:p>
            <a:pPr indent="-137160"/>
            <a:r>
              <a:rPr lang="en-US" sz="1600" dirty="0"/>
              <a:t>V2 (BA 18) - secondary visual area </a:t>
            </a:r>
          </a:p>
          <a:p>
            <a:pPr indent="-137160"/>
            <a:r>
              <a:rPr lang="en-US" sz="1600" dirty="0"/>
              <a:t>V5/MT - visual area, middle </a:t>
            </a:r>
            <a:r>
              <a:rPr lang="en-US" sz="1600" dirty="0" smtClean="0"/>
              <a:t>temporal</a:t>
            </a:r>
          </a:p>
          <a:p>
            <a:pPr marL="205740" indent="0">
              <a:buNone/>
            </a:pPr>
            <a:endParaRPr lang="en-US" sz="1600" dirty="0" smtClean="0"/>
          </a:p>
          <a:p>
            <a:pPr marL="205740" indent="0">
              <a:buNone/>
            </a:pPr>
            <a:r>
              <a:rPr lang="en-US" sz="1600" dirty="0"/>
              <a:t>Read more here: </a:t>
            </a:r>
            <a:endParaRPr lang="en-US" sz="1600" dirty="0" smtClean="0"/>
          </a:p>
          <a:p>
            <a:pPr marL="205740" indent="0">
              <a:buNone/>
            </a:pPr>
            <a:r>
              <a:rPr lang="en-US" sz="1600" dirty="0" smtClean="0"/>
              <a:t>https</a:t>
            </a:r>
            <a:r>
              <a:rPr lang="en-US" sz="1600" dirty="0"/>
              <a:t>://surfer.nmr.mgh.harvard.edu/fswiki/</a:t>
            </a:r>
            <a:r>
              <a:rPr lang="en-US" sz="1600" dirty="0" err="1"/>
              <a:t>BrodmannAreaMaps</a:t>
            </a:r>
            <a:r>
              <a:rPr lang="en-US" sz="16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 descr="Screenshot 2017-02-12 17.11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93" y="1600200"/>
            <a:ext cx="4514613" cy="32620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565" y="6290588"/>
            <a:ext cx="8303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Fischl, B., </a:t>
            </a:r>
            <a:r>
              <a:rPr lang="en-US" sz="1100" dirty="0" err="1"/>
              <a:t>Rajendran</a:t>
            </a:r>
            <a:r>
              <a:rPr lang="en-US" sz="1100" dirty="0"/>
              <a:t>, N., </a:t>
            </a:r>
            <a:r>
              <a:rPr lang="en-US" sz="1100" dirty="0" err="1"/>
              <a:t>Busa</a:t>
            </a:r>
            <a:r>
              <a:rPr lang="en-US" sz="1100" dirty="0"/>
              <a:t>, E., </a:t>
            </a:r>
            <a:r>
              <a:rPr lang="en-US" sz="1100" dirty="0" err="1"/>
              <a:t>Augustinack</a:t>
            </a:r>
            <a:r>
              <a:rPr lang="en-US" sz="1100" dirty="0"/>
              <a:t>, J., Hinds, O., Yeo, B. T. T., … </a:t>
            </a:r>
            <a:r>
              <a:rPr lang="en-US" sz="1100" dirty="0" err="1"/>
              <a:t>Zilles</a:t>
            </a:r>
            <a:r>
              <a:rPr lang="en-US" sz="1100" dirty="0"/>
              <a:t>, K. (2008). Cortical Folding Patterns and Predicting </a:t>
            </a:r>
            <a:r>
              <a:rPr lang="en-US" sz="1100" dirty="0" err="1"/>
              <a:t>Cytoarchitecture</a:t>
            </a:r>
            <a:r>
              <a:rPr lang="en-US" sz="1100" dirty="0"/>
              <a:t>. Cerebral Cortex August, 18, 1973–1980. http://doi.org/10.1093/</a:t>
            </a:r>
            <a:r>
              <a:rPr lang="en-US" sz="1100" dirty="0" err="1"/>
              <a:t>cercor</a:t>
            </a:r>
            <a:r>
              <a:rPr lang="en-US" sz="1100" dirty="0"/>
              <a:t>/bhm225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996910"/>
              </p:ext>
            </p:extLst>
          </p:nvPr>
        </p:nvGraphicFramePr>
        <p:xfrm>
          <a:off x="3883743" y="4919638"/>
          <a:ext cx="490793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644"/>
                <a:gridCol w="1130710"/>
                <a:gridCol w="1089742"/>
                <a:gridCol w="1138903"/>
                <a:gridCol w="1097935"/>
              </a:tblGrid>
              <a:tr h="25905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A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B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D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674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V1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V2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4p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674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2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4a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6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44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45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674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3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V1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V2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4p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2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6674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4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4a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6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44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 45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 rot="16200000">
            <a:off x="3388535" y="2230768"/>
            <a:ext cx="152333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Left Hemi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388533" y="3754099"/>
            <a:ext cx="1523331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Right Hemi</a:t>
            </a:r>
            <a:endParaRPr lang="en-US" sz="1400" b="1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Brodmann Area Labeling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122090"/>
              </p:ext>
            </p:extLst>
          </p:nvPr>
        </p:nvGraphicFramePr>
        <p:xfrm>
          <a:off x="4312283" y="1328177"/>
          <a:ext cx="448758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1897"/>
                <a:gridCol w="1121897"/>
                <a:gridCol w="1121897"/>
                <a:gridCol w="1121897"/>
              </a:tblGrid>
              <a:tr h="26286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A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B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D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990773"/>
              </p:ext>
            </p:extLst>
          </p:nvPr>
        </p:nvGraphicFramePr>
        <p:xfrm>
          <a:off x="8785925" y="1600198"/>
          <a:ext cx="319548" cy="3262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548"/>
              </a:tblGrid>
              <a:tr h="8155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8155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2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8155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3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8155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4</a:t>
                      </a:r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98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BA labels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38186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 inflated/</a:t>
            </a:r>
            <a:r>
              <a:rPr lang="en-US" dirty="0" err="1" smtClean="0"/>
              <a:t>pial</a:t>
            </a:r>
            <a:r>
              <a:rPr lang="en-US" dirty="0" smtClean="0"/>
              <a:t> surface.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 full annotation:</a:t>
            </a:r>
          </a:p>
          <a:p>
            <a:pPr marL="914400" lvl="1" indent="-514350"/>
            <a:r>
              <a:rPr lang="en-US" dirty="0" smtClean="0"/>
              <a:t>*</a:t>
            </a:r>
            <a:r>
              <a:rPr lang="en-US" dirty="0" err="1" smtClean="0"/>
              <a:t>h.BA.annot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2381865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 inflated/</a:t>
            </a:r>
            <a:r>
              <a:rPr lang="en-US" dirty="0" err="1" smtClean="0"/>
              <a:t>pial</a:t>
            </a:r>
            <a:r>
              <a:rPr lang="en-US" dirty="0" smtClean="0"/>
              <a:t> surface.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Load individual label(s):</a:t>
            </a:r>
          </a:p>
          <a:p>
            <a:pPr marL="914400" lvl="1" indent="-514350"/>
            <a:r>
              <a:rPr lang="en-US" dirty="0" smtClean="0"/>
              <a:t>e.g. *</a:t>
            </a:r>
            <a:r>
              <a:rPr lang="en-US" dirty="0" smtClean="0"/>
              <a:t>h.BA1</a:t>
            </a:r>
            <a:r>
              <a:rPr lang="en-US" dirty="0"/>
              <a:t>.label</a:t>
            </a:r>
          </a:p>
          <a:p>
            <a:pPr marL="914400" lvl="1" indent="-514350"/>
            <a:r>
              <a:rPr lang="en-US" dirty="0" smtClean="0"/>
              <a:t>e.g. *h.BA2.label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 descr="Screenshot 2017-02-12 17.40.19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77" b="96791" l="4955" r="958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67" y="3845134"/>
            <a:ext cx="3072581" cy="2048387"/>
          </a:xfrm>
          <a:prstGeom prst="rect">
            <a:avLst/>
          </a:prstGeom>
        </p:spPr>
      </p:pic>
      <p:pic>
        <p:nvPicPr>
          <p:cNvPr id="7" name="Picture 6" descr="Screenshot 2017-02-12 17.41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1" y="5770617"/>
            <a:ext cx="1936135" cy="827953"/>
          </a:xfrm>
          <a:prstGeom prst="rect">
            <a:avLst/>
          </a:prstGeom>
        </p:spPr>
      </p:pic>
      <p:pic>
        <p:nvPicPr>
          <p:cNvPr id="8" name="Picture 7" descr="Screenshot 2017-02-12 17.40.48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21" b="95594" l="7263" r="960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56" y="3760840"/>
            <a:ext cx="3094544" cy="2204580"/>
          </a:xfrm>
          <a:prstGeom prst="rect">
            <a:avLst/>
          </a:prstGeom>
        </p:spPr>
      </p:pic>
      <p:pic>
        <p:nvPicPr>
          <p:cNvPr id="9" name="Picture 8" descr="Screenshot 2017-02-12 17.41.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57" y="5770617"/>
            <a:ext cx="2000045" cy="9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7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Check in about suggested practice</a:t>
            </a:r>
          </a:p>
          <a:p>
            <a:r>
              <a:rPr lang="en-US" dirty="0" smtClean="0"/>
              <a:t>ITK-Snap (just for fun)</a:t>
            </a:r>
          </a:p>
          <a:p>
            <a:r>
              <a:rPr lang="en-US" dirty="0" smtClean="0"/>
              <a:t>FreeSurfer autorecon3:</a:t>
            </a:r>
          </a:p>
          <a:p>
            <a:pPr lvl="1"/>
            <a:r>
              <a:rPr lang="en-US" dirty="0" smtClean="0"/>
              <a:t>DK atlas</a:t>
            </a:r>
          </a:p>
          <a:p>
            <a:pPr lvl="1"/>
            <a:r>
              <a:rPr lang="en-US" dirty="0" smtClean="0"/>
              <a:t>Destrieux atlas</a:t>
            </a:r>
          </a:p>
          <a:p>
            <a:pPr lvl="1"/>
            <a:r>
              <a:rPr lang="en-US" dirty="0" smtClean="0"/>
              <a:t>WM parc</a:t>
            </a:r>
          </a:p>
          <a:p>
            <a:r>
              <a:rPr lang="en-US" dirty="0" smtClean="0"/>
              <a:t>Extracting data</a:t>
            </a:r>
          </a:p>
        </p:txBody>
      </p:sp>
      <p:pic>
        <p:nvPicPr>
          <p:cNvPr id="4" name="Picture 3" descr="Screen Shot 2016-10-28 at 11.34.29 A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32" b="88462" l="53140" r="96058">
                        <a14:foregroundMark x1="67751" y1="29786" x2="72851" y2="29786"/>
                      </a14:backgroundRemoval>
                    </a14:imgEffect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91" t="20803" r="3167" b="18016"/>
          <a:stretch/>
        </p:blipFill>
        <p:spPr>
          <a:xfrm rot="696781">
            <a:off x="4708873" y="3569069"/>
            <a:ext cx="4333758" cy="3095359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2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31187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Measurements based on segmentation and parcellation are </a:t>
            </a:r>
            <a:r>
              <a:rPr lang="en-US" dirty="0" smtClean="0"/>
              <a:t>kept in the “stats” folder for each subject as text files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Each </a:t>
            </a:r>
            <a:r>
              <a:rPr lang="en-US" dirty="0" smtClean="0"/>
              <a:t>atlas-specific file </a:t>
            </a:r>
            <a:r>
              <a:rPr lang="en-US" dirty="0" smtClean="0"/>
              <a:t>contains measurements for:</a:t>
            </a:r>
          </a:p>
          <a:p>
            <a:r>
              <a:rPr lang="en-US" dirty="0" smtClean="0"/>
              <a:t>Whole brain</a:t>
            </a:r>
          </a:p>
          <a:p>
            <a:r>
              <a:rPr lang="en-US" dirty="0" smtClean="0"/>
              <a:t>Whole hemisphere</a:t>
            </a:r>
          </a:p>
          <a:p>
            <a:r>
              <a:rPr lang="en-US" dirty="0" smtClean="0"/>
              <a:t>Region-specific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 descr="Screenshot 2017-02-12 17.00.38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8" b="94139" l="6787" r="949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6" r="2825"/>
          <a:stretch/>
        </p:blipFill>
        <p:spPr>
          <a:xfrm>
            <a:off x="5727289" y="3650462"/>
            <a:ext cx="3203595" cy="2475701"/>
          </a:xfrm>
          <a:prstGeom prst="rect">
            <a:avLst/>
          </a:prstGeom>
        </p:spPr>
      </p:pic>
      <p:pic>
        <p:nvPicPr>
          <p:cNvPr id="9" name="Picture 8" descr="Screenshot 2017-02-12 17.00.44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7" b="89900" l="2832" r="932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24"/>
          <a:stretch/>
        </p:blipFill>
        <p:spPr>
          <a:xfrm>
            <a:off x="4768645" y="1417637"/>
            <a:ext cx="3182960" cy="25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0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Stats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04170"/>
            <a:ext cx="4040188" cy="359800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1800" dirty="0" smtClean="0"/>
              <a:t>aseg.stats/wmparc.stats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1757158"/>
            <a:ext cx="4040188" cy="4599192"/>
          </a:xfrm>
          <a:ln>
            <a:solidFill>
              <a:schemeClr val="bg1">
                <a:lumMod val="9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 dirty="0" smtClean="0"/>
              <a:t>Whole </a:t>
            </a:r>
            <a:r>
              <a:rPr lang="en-US" sz="1500" b="1" dirty="0" smtClean="0"/>
              <a:t>brain</a:t>
            </a:r>
          </a:p>
          <a:p>
            <a:r>
              <a:rPr lang="en-US" sz="1500" dirty="0" smtClean="0"/>
              <a:t>brain volume</a:t>
            </a:r>
            <a:r>
              <a:rPr lang="en-US" sz="1500" dirty="0"/>
              <a:t> (mm</a:t>
            </a:r>
            <a:r>
              <a:rPr lang="en-US" sz="1500" baseline="30000" dirty="0"/>
              <a:t>3</a:t>
            </a:r>
            <a:r>
              <a:rPr lang="en-US" sz="1500" dirty="0"/>
              <a:t>)</a:t>
            </a:r>
            <a:endParaRPr lang="en-US" sz="1500" dirty="0" smtClean="0"/>
          </a:p>
          <a:p>
            <a:r>
              <a:rPr lang="en-US" sz="1500" dirty="0" smtClean="0"/>
              <a:t>brain volume minus ventricles</a:t>
            </a:r>
            <a:r>
              <a:rPr lang="en-US" sz="1500" dirty="0"/>
              <a:t> (mm</a:t>
            </a:r>
            <a:r>
              <a:rPr lang="en-US" sz="1500" baseline="30000" dirty="0"/>
              <a:t>3</a:t>
            </a:r>
            <a:r>
              <a:rPr lang="en-US" sz="1500" dirty="0"/>
              <a:t>)</a:t>
            </a:r>
            <a:endParaRPr lang="en-US" sz="1500" dirty="0" smtClean="0"/>
          </a:p>
          <a:p>
            <a:r>
              <a:rPr lang="en-US" sz="1500" dirty="0" smtClean="0"/>
              <a:t>left/right hemisphere cortical volume</a:t>
            </a:r>
            <a:r>
              <a:rPr lang="en-US" sz="1500" dirty="0"/>
              <a:t> (mm</a:t>
            </a:r>
            <a:r>
              <a:rPr lang="en-US" sz="1500" baseline="30000" dirty="0"/>
              <a:t>3</a:t>
            </a:r>
            <a:r>
              <a:rPr lang="en-US" sz="1500" dirty="0"/>
              <a:t>)</a:t>
            </a:r>
            <a:endParaRPr lang="en-US" sz="1500" dirty="0" smtClean="0"/>
          </a:p>
          <a:p>
            <a:r>
              <a:rPr lang="en-US" sz="1500" dirty="0" smtClean="0"/>
              <a:t>left/right hemisphere white matter volume</a:t>
            </a:r>
            <a:r>
              <a:rPr lang="en-US" sz="1500" dirty="0"/>
              <a:t> (mm</a:t>
            </a:r>
            <a:r>
              <a:rPr lang="en-US" sz="1500" baseline="30000" dirty="0"/>
              <a:t>3</a:t>
            </a:r>
            <a:r>
              <a:rPr lang="en-US" sz="1500" dirty="0"/>
              <a:t>)</a:t>
            </a:r>
            <a:endParaRPr lang="en-US" sz="1500" dirty="0" smtClean="0"/>
          </a:p>
          <a:p>
            <a:r>
              <a:rPr lang="en-US" sz="1500" dirty="0" smtClean="0"/>
              <a:t>subcortical gray matter volume</a:t>
            </a:r>
            <a:r>
              <a:rPr lang="en-US" sz="1500" dirty="0"/>
              <a:t> (mm</a:t>
            </a:r>
            <a:r>
              <a:rPr lang="en-US" sz="1500" baseline="30000" dirty="0"/>
              <a:t>3</a:t>
            </a:r>
            <a:r>
              <a:rPr lang="en-US" sz="1500" dirty="0"/>
              <a:t>)</a:t>
            </a:r>
            <a:endParaRPr lang="en-US" sz="1500" dirty="0" smtClean="0"/>
          </a:p>
          <a:p>
            <a:r>
              <a:rPr lang="en-US" sz="1500" dirty="0" smtClean="0"/>
              <a:t>estimated total intracranial volume </a:t>
            </a:r>
            <a:r>
              <a:rPr lang="en-US" sz="1500" dirty="0"/>
              <a:t>(mm</a:t>
            </a:r>
            <a:r>
              <a:rPr lang="en-US" sz="1500" baseline="30000" dirty="0"/>
              <a:t>3</a:t>
            </a:r>
            <a:r>
              <a:rPr lang="en-US" sz="1500" dirty="0" smtClean="0"/>
              <a:t>)</a:t>
            </a:r>
            <a:endParaRPr lang="en-US" sz="1500" dirty="0"/>
          </a:p>
          <a:p>
            <a:pPr marL="0" indent="0">
              <a:buNone/>
            </a:pPr>
            <a:endParaRPr lang="en-US" sz="1500" b="1" dirty="0" smtClean="0"/>
          </a:p>
          <a:p>
            <a:pPr marL="0" indent="0">
              <a:buNone/>
            </a:pPr>
            <a:r>
              <a:rPr lang="en-US" sz="1500" b="1" dirty="0" smtClean="0"/>
              <a:t>Region-specific</a:t>
            </a:r>
          </a:p>
          <a:p>
            <a:r>
              <a:rPr lang="en-US" sz="1500" dirty="0"/>
              <a:t>t</a:t>
            </a:r>
            <a:r>
              <a:rPr lang="en-US" sz="1500" dirty="0" smtClean="0"/>
              <a:t>otal number of voxels</a:t>
            </a:r>
          </a:p>
          <a:p>
            <a:r>
              <a:rPr lang="en-US" sz="1500" dirty="0" smtClean="0"/>
              <a:t>volume </a:t>
            </a:r>
            <a:r>
              <a:rPr lang="en-US" sz="1500" dirty="0" smtClean="0"/>
              <a:t>(mm</a:t>
            </a:r>
            <a:r>
              <a:rPr lang="en-US" sz="1500" baseline="30000" dirty="0" smtClean="0"/>
              <a:t>3</a:t>
            </a:r>
            <a:r>
              <a:rPr lang="en-US" sz="1500" dirty="0" smtClean="0"/>
              <a:t>)</a:t>
            </a:r>
          </a:p>
          <a:p>
            <a:r>
              <a:rPr lang="en-US" sz="1500" dirty="0" smtClean="0"/>
              <a:t>normalized mean intensity</a:t>
            </a:r>
          </a:p>
          <a:p>
            <a:r>
              <a:rPr lang="en-US" sz="1500" dirty="0" smtClean="0"/>
              <a:t>normalized intensity SD</a:t>
            </a:r>
          </a:p>
          <a:p>
            <a:r>
              <a:rPr lang="en-US" sz="1500" dirty="0" smtClean="0"/>
              <a:t>normalized min/max</a:t>
            </a:r>
          </a:p>
          <a:p>
            <a:r>
              <a:rPr lang="en-US" sz="1500" dirty="0" smtClean="0"/>
              <a:t>normalized intensity range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4" y="1404170"/>
            <a:ext cx="4041775" cy="352988"/>
          </a:xfrm>
          <a:solidFill>
            <a:srgbClr val="F2F2F2"/>
          </a:solidFill>
        </p:spPr>
        <p:txBody>
          <a:bodyPr>
            <a:noAutofit/>
          </a:bodyPr>
          <a:lstStyle/>
          <a:p>
            <a:pPr algn="ctr"/>
            <a:r>
              <a:rPr lang="en-US" sz="1800" dirty="0"/>
              <a:t>*</a:t>
            </a:r>
            <a:r>
              <a:rPr lang="en-US" sz="1800" dirty="0" err="1" smtClean="0"/>
              <a:t>h.aparc.stats</a:t>
            </a:r>
            <a:r>
              <a:rPr lang="en-US" sz="1800" dirty="0" smtClean="0"/>
              <a:t>/*</a:t>
            </a:r>
            <a:r>
              <a:rPr lang="en-US" sz="1800" dirty="0"/>
              <a:t>h.aparc.a2009s.stats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60897"/>
            <a:ext cx="4041775" cy="4599192"/>
          </a:xfrm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dirty="0" smtClean="0"/>
              <a:t>Whole </a:t>
            </a:r>
            <a:r>
              <a:rPr lang="en-US" sz="1500" b="1" dirty="0" smtClean="0"/>
              <a:t>hemisphere</a:t>
            </a:r>
          </a:p>
          <a:p>
            <a:r>
              <a:rPr lang="en-US" sz="1500" dirty="0" smtClean="0"/>
              <a:t>Number of vertices</a:t>
            </a:r>
          </a:p>
          <a:p>
            <a:r>
              <a:rPr lang="en-US" sz="1500" dirty="0" smtClean="0"/>
              <a:t>White matter surface area (mm</a:t>
            </a:r>
            <a:r>
              <a:rPr lang="en-US" sz="1500" baseline="30000" dirty="0" smtClean="0"/>
              <a:t>2</a:t>
            </a:r>
            <a:r>
              <a:rPr lang="en-US" sz="1500" dirty="0" smtClean="0"/>
              <a:t>)</a:t>
            </a:r>
          </a:p>
          <a:p>
            <a:r>
              <a:rPr lang="en-US" sz="1500" dirty="0" smtClean="0"/>
              <a:t>Mean cortical thickness (mm)</a:t>
            </a:r>
            <a:endParaRPr lang="en-US" sz="1500" dirty="0"/>
          </a:p>
          <a:p>
            <a:pPr marL="0" indent="0">
              <a:buNone/>
            </a:pPr>
            <a:endParaRPr lang="en-US" sz="1500" b="1" dirty="0" smtClean="0"/>
          </a:p>
          <a:p>
            <a:pPr marL="0" indent="0">
              <a:buNone/>
            </a:pPr>
            <a:r>
              <a:rPr lang="en-US" sz="1500" b="1" dirty="0" smtClean="0"/>
              <a:t>Region-</a:t>
            </a:r>
            <a:r>
              <a:rPr lang="en-US" sz="1500" b="1" dirty="0" smtClean="0"/>
              <a:t>specific</a:t>
            </a:r>
          </a:p>
          <a:p>
            <a:r>
              <a:rPr lang="en-US" sz="1500" dirty="0" smtClean="0"/>
              <a:t>Number of vertices</a:t>
            </a:r>
          </a:p>
          <a:p>
            <a:r>
              <a:rPr lang="en-US" sz="1500" dirty="0" smtClean="0"/>
              <a:t>Surface area (</a:t>
            </a:r>
            <a:r>
              <a:rPr lang="en-US" sz="1500" dirty="0"/>
              <a:t>mm</a:t>
            </a:r>
            <a:r>
              <a:rPr lang="en-US" sz="1500" baseline="30000" dirty="0"/>
              <a:t>2</a:t>
            </a:r>
            <a:r>
              <a:rPr lang="en-US" sz="1500" dirty="0"/>
              <a:t>)</a:t>
            </a:r>
          </a:p>
          <a:p>
            <a:r>
              <a:rPr lang="en-US" sz="1500" dirty="0"/>
              <a:t>Volume (</a:t>
            </a:r>
            <a:r>
              <a:rPr lang="en-US" sz="1500" dirty="0" smtClean="0"/>
              <a:t>mm</a:t>
            </a:r>
            <a:r>
              <a:rPr lang="en-US" sz="1500" baseline="30000" dirty="0" smtClean="0"/>
              <a:t>3</a:t>
            </a:r>
            <a:r>
              <a:rPr lang="en-US" sz="1500" dirty="0" smtClean="0"/>
              <a:t>)</a:t>
            </a:r>
          </a:p>
          <a:p>
            <a:r>
              <a:rPr lang="en-US" sz="1500" dirty="0" smtClean="0"/>
              <a:t>Mean cortical thickness (mm)</a:t>
            </a:r>
          </a:p>
          <a:p>
            <a:r>
              <a:rPr lang="en-US" sz="1500" dirty="0" smtClean="0"/>
              <a:t>Cortical thickness SD (mm)</a:t>
            </a:r>
          </a:p>
          <a:p>
            <a:r>
              <a:rPr lang="en-US" sz="1500" dirty="0" smtClean="0"/>
              <a:t>Mean curvature (mm</a:t>
            </a:r>
            <a:r>
              <a:rPr lang="en-US" sz="1500" baseline="30000" dirty="0" smtClean="0"/>
              <a:t>-1</a:t>
            </a:r>
            <a:r>
              <a:rPr lang="en-US" sz="1500" dirty="0" smtClean="0"/>
              <a:t>)</a:t>
            </a:r>
          </a:p>
          <a:p>
            <a:r>
              <a:rPr lang="en-US" sz="1500" dirty="0" smtClean="0"/>
              <a:t>Gaussian </a:t>
            </a:r>
            <a:r>
              <a:rPr lang="en-US" sz="1500" dirty="0"/>
              <a:t>curvature (mm</a:t>
            </a:r>
            <a:r>
              <a:rPr lang="en-US" sz="1500" baseline="30000" dirty="0" smtClean="0"/>
              <a:t>-2</a:t>
            </a:r>
            <a:r>
              <a:rPr lang="en-US" sz="1500" dirty="0" smtClean="0"/>
              <a:t>)</a:t>
            </a:r>
            <a:endParaRPr lang="en-US" sz="1500" dirty="0"/>
          </a:p>
          <a:p>
            <a:r>
              <a:rPr lang="en-US" sz="1500" dirty="0" smtClean="0"/>
              <a:t>Folding index</a:t>
            </a:r>
          </a:p>
          <a:p>
            <a:r>
              <a:rPr lang="en-US" sz="1500" dirty="0" smtClean="0"/>
              <a:t>Curvature index</a:t>
            </a: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59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 Data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272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Because *.stats are text files, it’s relatively easy to script extraction using your favorite language (bash, </a:t>
            </a:r>
            <a:r>
              <a:rPr lang="en-US" dirty="0" err="1" smtClean="0"/>
              <a:t>csh</a:t>
            </a:r>
            <a:r>
              <a:rPr lang="en-US" dirty="0" smtClean="0"/>
              <a:t>, python, </a:t>
            </a:r>
            <a:r>
              <a:rPr lang="en-US" dirty="0" err="1" smtClean="0"/>
              <a:t>matlab</a:t>
            </a:r>
            <a:r>
              <a:rPr lang="en-US" dirty="0" smtClean="0"/>
              <a:t>, etc.)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b="1" dirty="0" err="1" smtClean="0"/>
              <a:t>extractingData</a:t>
            </a:r>
            <a:r>
              <a:rPr lang="en-US" dirty="0" smtClean="0"/>
              <a:t> folder contains </a:t>
            </a:r>
            <a:r>
              <a:rPr lang="en-US" dirty="0" err="1" smtClean="0"/>
              <a:t>matlab</a:t>
            </a:r>
            <a:r>
              <a:rPr lang="en-US" dirty="0" smtClean="0"/>
              <a:t> extraction scripts I’ve written (compatible with </a:t>
            </a:r>
            <a:r>
              <a:rPr lang="en-US" dirty="0" err="1" smtClean="0"/>
              <a:t>matlab</a:t>
            </a:r>
            <a:r>
              <a:rPr lang="en-US" dirty="0" smtClean="0"/>
              <a:t> 2015a or later)</a:t>
            </a:r>
          </a:p>
          <a:p>
            <a:r>
              <a:rPr lang="en-US" dirty="0" err="1" smtClean="0"/>
              <a:t>pullFreeSurferCorticalDesikan.m</a:t>
            </a:r>
            <a:endParaRPr lang="en-US" dirty="0" smtClean="0"/>
          </a:p>
          <a:p>
            <a:r>
              <a:rPr lang="en-US" dirty="0" err="1" smtClean="0"/>
              <a:t>pullFreeSurferCorticalDestrieux.m</a:t>
            </a:r>
            <a:endParaRPr lang="en-US" dirty="0"/>
          </a:p>
          <a:p>
            <a:r>
              <a:rPr lang="en-US" dirty="0" err="1" smtClean="0"/>
              <a:t>pullFreeSurferVolumes.m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6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script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328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To 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Modify the </a:t>
            </a:r>
            <a:r>
              <a:rPr lang="en-US" dirty="0" err="1" smtClean="0"/>
              <a:t>filepath</a:t>
            </a:r>
            <a:r>
              <a:rPr lang="en-US" dirty="0" smtClean="0"/>
              <a:t> variables at the top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Import a subjects list OR copy and paste a list into the variable “subs”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Type the name of the function in the </a:t>
            </a:r>
            <a:r>
              <a:rPr lang="en-US" dirty="0" err="1" smtClean="0"/>
              <a:t>matlab</a:t>
            </a:r>
            <a:r>
              <a:rPr lang="en-US" dirty="0" smtClean="0"/>
              <a:t> command window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Cortical extraction (</a:t>
            </a:r>
            <a:r>
              <a:rPr lang="en-US" b="1" dirty="0" err="1"/>
              <a:t>pullFreeSurferCortical</a:t>
            </a:r>
            <a:r>
              <a:rPr lang="en-US" b="1" dirty="0"/>
              <a:t>*.</a:t>
            </a:r>
            <a:r>
              <a:rPr lang="en-US" b="1" dirty="0" smtClean="0"/>
              <a:t>m)</a:t>
            </a:r>
            <a:endParaRPr lang="en-US" b="1" dirty="0" smtClean="0"/>
          </a:p>
          <a:p>
            <a:r>
              <a:rPr lang="en-US" dirty="0" smtClean="0"/>
              <a:t>Produces 4 CSVs for each hemisphere</a:t>
            </a:r>
          </a:p>
          <a:p>
            <a:pPr lvl="1"/>
            <a:r>
              <a:rPr lang="en-US" dirty="0" smtClean="0"/>
              <a:t>Mean cortical thickness</a:t>
            </a:r>
          </a:p>
          <a:p>
            <a:pPr lvl="1"/>
            <a:r>
              <a:rPr lang="en-US" dirty="0" smtClean="0"/>
              <a:t>Cortical thickness SD</a:t>
            </a:r>
          </a:p>
          <a:p>
            <a:pPr lvl="1"/>
            <a:r>
              <a:rPr lang="en-US" dirty="0" smtClean="0"/>
              <a:t>Surface area</a:t>
            </a:r>
          </a:p>
          <a:p>
            <a:pPr lvl="1"/>
            <a:r>
              <a:rPr lang="en-US" dirty="0" smtClean="0"/>
              <a:t>Whole hemisphere data</a:t>
            </a:r>
            <a:endParaRPr lang="en-US" dirty="0"/>
          </a:p>
          <a:p>
            <a:r>
              <a:rPr lang="en-US" dirty="0" smtClean="0"/>
              <a:t>Creates a workspace </a:t>
            </a:r>
            <a:r>
              <a:rPr lang="en-US" dirty="0" err="1" smtClean="0"/>
              <a:t>datastruct</a:t>
            </a:r>
            <a:r>
              <a:rPr lang="en-US" dirty="0" smtClean="0"/>
              <a:t> for easy manipulation in MATLAB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Subcortical extraction (</a:t>
            </a:r>
            <a:r>
              <a:rPr lang="en-US" b="1" dirty="0" err="1" smtClean="0"/>
              <a:t>pullFreeSurferVolumes.m</a:t>
            </a:r>
            <a:r>
              <a:rPr lang="en-US" b="1" dirty="0"/>
              <a:t>)</a:t>
            </a:r>
            <a:endParaRPr lang="en-US" b="1" dirty="0" smtClean="0"/>
          </a:p>
          <a:p>
            <a:r>
              <a:rPr lang="en-US" dirty="0" smtClean="0"/>
              <a:t>Produces 1 CSV with volumes in mm</a:t>
            </a:r>
            <a:r>
              <a:rPr lang="en-US" baseline="30000" dirty="0" smtClean="0"/>
              <a:t>3</a:t>
            </a:r>
          </a:p>
          <a:p>
            <a:r>
              <a:rPr lang="en-US" dirty="0" smtClean="0"/>
              <a:t>Saves a .mat file with the values organized in a </a:t>
            </a:r>
            <a:r>
              <a:rPr lang="en-US" dirty="0" err="1" smtClean="0"/>
              <a:t>datastruct</a:t>
            </a:r>
            <a:r>
              <a:rPr lang="en-US" dirty="0" smtClean="0"/>
              <a:t> for easy import into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233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Monica and Meghan’s brain all the way through autorecon3 (if you haven’t already)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Monica or Meghan’s cortical parcellation in freeview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Extract stats for both brains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9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Subject</a:t>
            </a:r>
            <a:r>
              <a:rPr lang="en-US" baseline="0" dirty="0" smtClean="0"/>
              <a:t> Folder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3697"/>
            <a:ext cx="8229600" cy="503931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mri</a:t>
            </a:r>
            <a:endParaRPr lang="en-US" dirty="0"/>
          </a:p>
          <a:p>
            <a:pPr lvl="1"/>
            <a:r>
              <a:rPr lang="en-US" b="1" dirty="0"/>
              <a:t>aparc+</a:t>
            </a:r>
            <a:r>
              <a:rPr lang="en-US" b="1" dirty="0" smtClean="0"/>
              <a:t>aseg.mgz</a:t>
            </a:r>
            <a:r>
              <a:rPr lang="en-US" dirty="0" smtClean="0"/>
              <a:t>: Desikan-Killany segmentation + aseg</a:t>
            </a:r>
          </a:p>
          <a:p>
            <a:pPr lvl="1"/>
            <a:r>
              <a:rPr lang="en-US" b="1" dirty="0"/>
              <a:t>aparc.a2009s+</a:t>
            </a:r>
            <a:r>
              <a:rPr lang="en-US" b="1" dirty="0" smtClean="0"/>
              <a:t>aseg.mgz</a:t>
            </a:r>
            <a:r>
              <a:rPr lang="en-US" dirty="0" smtClean="0"/>
              <a:t>: Destrieux segmentation + aseg</a:t>
            </a:r>
          </a:p>
          <a:p>
            <a:pPr lvl="1"/>
            <a:r>
              <a:rPr lang="en-US" b="1" dirty="0" smtClean="0"/>
              <a:t>wmparc.mgz</a:t>
            </a:r>
            <a:r>
              <a:rPr lang="en-US" dirty="0" smtClean="0"/>
              <a:t>: Desikan-Killany segmentation + aseg + WM</a:t>
            </a:r>
          </a:p>
          <a:p>
            <a:r>
              <a:rPr lang="en-US" dirty="0" smtClean="0"/>
              <a:t>label</a:t>
            </a:r>
          </a:p>
          <a:p>
            <a:pPr lvl="1"/>
            <a:r>
              <a:rPr lang="en-US" dirty="0" smtClean="0"/>
              <a:t>lh.BA*.label/rh.BA*.</a:t>
            </a:r>
            <a:r>
              <a:rPr lang="en-US" dirty="0" smtClean="0"/>
              <a:t>label</a:t>
            </a:r>
            <a:endParaRPr lang="en-US" dirty="0" smtClean="0"/>
          </a:p>
          <a:p>
            <a:pPr lvl="1"/>
            <a:r>
              <a:rPr lang="en-US" dirty="0" smtClean="0"/>
              <a:t>lh.BA.annot/</a:t>
            </a:r>
            <a:r>
              <a:rPr lang="en-US" dirty="0" smtClean="0"/>
              <a:t>rh.BA.annot</a:t>
            </a:r>
            <a:endParaRPr lang="en-US" dirty="0" smtClean="0"/>
          </a:p>
          <a:p>
            <a:r>
              <a:rPr lang="en-US" dirty="0" smtClean="0"/>
              <a:t>stats</a:t>
            </a:r>
          </a:p>
          <a:p>
            <a:pPr lvl="1"/>
            <a:r>
              <a:rPr lang="en-US" dirty="0" smtClean="0"/>
              <a:t>aseg.stats</a:t>
            </a:r>
          </a:p>
          <a:p>
            <a:pPr lvl="1"/>
            <a:r>
              <a:rPr lang="en-US" dirty="0" smtClean="0"/>
              <a:t>lh.aparc.2009s.stats/rh.aparc.2009s.stats</a:t>
            </a:r>
          </a:p>
          <a:p>
            <a:pPr lvl="1"/>
            <a:r>
              <a:rPr lang="en-US" dirty="0" smtClean="0"/>
              <a:t>lh.aparc.stats/rh.aparc.stats</a:t>
            </a:r>
          </a:p>
          <a:p>
            <a:pPr lvl="1"/>
            <a:r>
              <a:rPr lang="en-US" dirty="0" smtClean="0"/>
              <a:t>lh.BA.stats/rh.BA.stats</a:t>
            </a:r>
          </a:p>
          <a:p>
            <a:pPr lvl="1"/>
            <a:r>
              <a:rPr lang="en-US" dirty="0" smtClean="0"/>
              <a:t>wmparc.stats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7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Autorecon3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97603925"/>
              </p:ext>
            </p:extLst>
          </p:nvPr>
        </p:nvGraphicFramePr>
        <p:xfrm>
          <a:off x="253958" y="1365069"/>
          <a:ext cx="8624461" cy="2647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82546263"/>
              </p:ext>
            </p:extLst>
          </p:nvPr>
        </p:nvGraphicFramePr>
        <p:xfrm>
          <a:off x="802608" y="3969367"/>
          <a:ext cx="7329312" cy="2422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4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smtClean="0"/>
              <a:t>autorecon3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064" y="1569496"/>
            <a:ext cx="8229600" cy="7061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 smtClean="0"/>
              <a:t>To </a:t>
            </a:r>
            <a:r>
              <a:rPr lang="en-US" sz="2800" dirty="0" smtClean="0"/>
              <a:t>run only autorecon3 on an existing subject (~3-6 </a:t>
            </a:r>
            <a:r>
              <a:rPr lang="en-US" sz="2800" dirty="0" smtClean="0"/>
              <a:t>hours):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B48F9-26B9-2449-8EDE-2F8B967B1861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064" y="2475960"/>
            <a:ext cx="8229600" cy="800219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T/CSH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setenv SUBJECTS_DIR 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smtClean="0"/>
              <a:t>autorecon3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12064" y="3591307"/>
            <a:ext cx="8229600" cy="800219"/>
          </a:xfrm>
          <a:prstGeom prst="rect">
            <a:avLst/>
          </a:prstGeom>
          <a:noFill/>
          <a:ln w="127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BASH</a:t>
            </a:r>
            <a:r>
              <a:rPr lang="en-US" dirty="0" smtClean="0"/>
              <a:t>:</a:t>
            </a:r>
            <a:endParaRPr lang="en-US" sz="1400" dirty="0" smtClean="0"/>
          </a:p>
          <a:p>
            <a:r>
              <a:rPr lang="en-US" sz="1400" dirty="0" smtClean="0"/>
              <a:t>&gt;&gt; export SUBJECTS_DIR=/home/catcam1/</a:t>
            </a:r>
            <a:r>
              <a:rPr lang="en-US" sz="1400" dirty="0" err="1" smtClean="0"/>
              <a:t>FS_Class</a:t>
            </a:r>
            <a:r>
              <a:rPr lang="en-US" sz="1400" dirty="0" smtClean="0"/>
              <a:t>/</a:t>
            </a:r>
            <a:r>
              <a:rPr lang="en-US" sz="1400" dirty="0" err="1" smtClean="0"/>
              <a:t>subjDir</a:t>
            </a:r>
            <a:endParaRPr lang="en-US" sz="1400" dirty="0" smtClean="0"/>
          </a:p>
          <a:p>
            <a:r>
              <a:rPr lang="en-US" sz="1400" dirty="0" smtClean="0"/>
              <a:t>&gt;&gt; recon-all -s Monica -</a:t>
            </a:r>
            <a:r>
              <a:rPr lang="en-US" sz="1400" dirty="0" smtClean="0"/>
              <a:t>autorecon3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35539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</a:t>
            </a:r>
            <a:r>
              <a:rPr lang="en-US" baseline="0" dirty="0" smtClean="0"/>
              <a:t> Inflation and Registration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63317" y="1600201"/>
            <a:ext cx="3313821" cy="42361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Once surfaces from autorecon2 are set and gyri/sulci are identified, each hemisphere is inflated spherically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step registers the white matter surface and the gyri/sulci curvature to the Buckner 40 atlas</a:t>
            </a:r>
            <a:endParaRPr lang="en-US" dirty="0"/>
          </a:p>
        </p:txBody>
      </p:sp>
      <p:pic>
        <p:nvPicPr>
          <p:cNvPr id="7" name="Content Placeholder 6" descr="Screenshot 2017-01-31 21.40.03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" r="5922"/>
          <a:stretch>
            <a:fillRect/>
          </a:stretch>
        </p:blipFill>
        <p:spPr>
          <a:xfrm>
            <a:off x="3634006" y="1882997"/>
            <a:ext cx="3223228" cy="34589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3565" y="6203139"/>
            <a:ext cx="8303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Desikan, R. S., Ségonne, F., Fischl, B., Quinn, B. T., Dickerson, B. C., Blacker, D., … Killiany, R. J. (2006). An automated labeling system for subdividing the human cerebral cortex on MRI scans into gyral based regions of interest. NeuroImage, 31, 968–980. http://doi.org/10.1016/j.neuroimage.2006.01.021</a:t>
            </a:r>
          </a:p>
        </p:txBody>
      </p:sp>
      <p:pic>
        <p:nvPicPr>
          <p:cNvPr id="9" name="Picture 8" descr="Screenshot 2017-02-12 10.24.4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72"/>
          <a:stretch/>
        </p:blipFill>
        <p:spPr>
          <a:xfrm>
            <a:off x="6997596" y="3158263"/>
            <a:ext cx="1592460" cy="1496191"/>
          </a:xfrm>
          <a:prstGeom prst="rect">
            <a:avLst/>
          </a:prstGeom>
        </p:spPr>
      </p:pic>
      <p:pic>
        <p:nvPicPr>
          <p:cNvPr id="10" name="Picture 9" descr="Screenshot 2017-02-12 10.24.3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 t="13379"/>
          <a:stretch/>
        </p:blipFill>
        <p:spPr>
          <a:xfrm>
            <a:off x="6995625" y="4706948"/>
            <a:ext cx="1594431" cy="1496191"/>
          </a:xfrm>
          <a:prstGeom prst="rect">
            <a:avLst/>
          </a:prstGeom>
        </p:spPr>
      </p:pic>
      <p:pic>
        <p:nvPicPr>
          <p:cNvPr id="11" name="Picture 10" descr="Screenshot 2017-02-12 10.24.5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3"/>
          <a:stretch/>
        </p:blipFill>
        <p:spPr>
          <a:xfrm>
            <a:off x="6997596" y="1600201"/>
            <a:ext cx="1592460" cy="15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7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Cortical Parcellation:</a:t>
            </a:r>
            <a:br>
              <a:rPr lang="en-US" dirty="0" smtClean="0"/>
            </a:br>
            <a:r>
              <a:rPr lang="en-US" dirty="0" smtClean="0"/>
              <a:t>Desikan-Killany Atlas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Subdivides each hemisphere into 34 regions</a:t>
            </a:r>
          </a:p>
          <a:p>
            <a:r>
              <a:rPr lang="en-US" dirty="0" smtClean="0"/>
              <a:t>Guidelines for delineating structures are detailed in Desikan et al. 2006</a:t>
            </a:r>
          </a:p>
          <a:p>
            <a:pPr marL="0" indent="0">
              <a:buNone/>
            </a:pPr>
            <a:endParaRPr lang="en-US" sz="1600" i="1" dirty="0" smtClean="0"/>
          </a:p>
          <a:p>
            <a:pPr marL="0" indent="0">
              <a:buNone/>
            </a:pPr>
            <a:r>
              <a:rPr lang="en-US" sz="1600" i="1" dirty="0" smtClean="0"/>
              <a:t>Read more here:</a:t>
            </a:r>
          </a:p>
          <a:p>
            <a:pPr marL="0" indent="0">
              <a:buNone/>
            </a:pPr>
            <a:r>
              <a:rPr lang="en-US" sz="1600" i="1" dirty="0"/>
              <a:t>https://surfer.nmr.mgh.harvard.edu/fswiki/CorticalParcellation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 descr="Screenshot 2017-02-12 11.51.42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5" b="95767" l="2414" r="97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98" b="-675"/>
          <a:stretch/>
        </p:blipFill>
        <p:spPr>
          <a:xfrm>
            <a:off x="4934494" y="3678904"/>
            <a:ext cx="3594306" cy="2311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565" y="6203139"/>
            <a:ext cx="8303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Desikan, R. S., Ségonne, F., Fischl, B., Quinn, B. T., Dickerson, B. C., Blacker, D., … Killiany, R. J. (2006). An automated labeling system for subdividing the human cerebral cortex on MRI scans into gyral based regions of interest. NeuroImage, 31, 968–980. http://doi.org/10.1016/j.neuroimage.2006.01.021</a:t>
            </a:r>
          </a:p>
        </p:txBody>
      </p:sp>
      <p:pic>
        <p:nvPicPr>
          <p:cNvPr id="9" name="Picture 8" descr="Screenshot 2017-02-12 11.52.45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90" b="95537" l="2560" r="972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66" y="1600200"/>
            <a:ext cx="2817468" cy="20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3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31692" y="1252823"/>
            <a:ext cx="4038600" cy="5303837"/>
          </a:xfrm>
        </p:spPr>
        <p:txBody>
          <a:bodyPr numCol="1">
            <a:noAutofit/>
          </a:bodyPr>
          <a:lstStyle/>
          <a:p>
            <a:pPr marL="0" indent="-18288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/>
              <a:t>Frontal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Superior Frontal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Rostral and Caudal Middle Frontal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Pars Opercularis, Pars Triangularis, and Pars Orbitalis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Lateral and Medial Orbitofrontal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Precentral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Paracentral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Frontal Pole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 smtClean="0"/>
          </a:p>
          <a:p>
            <a:pPr marL="0" indent="-18288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smtClean="0"/>
              <a:t>Temporal</a:t>
            </a:r>
            <a:endParaRPr lang="en-US" sz="1600" b="1" dirty="0"/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Superior, Middle, and Inferior Temporal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Banks of the Superior Temporal Sulcus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Fusiform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Transverse Temporal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Entorhinal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Temporal Pole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Parahippocampal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822692" y="1252823"/>
            <a:ext cx="4038600" cy="5303837"/>
          </a:xfrm>
        </p:spPr>
        <p:txBody>
          <a:bodyPr>
            <a:noAutofit/>
          </a:bodyPr>
          <a:lstStyle/>
          <a:p>
            <a:pPr marL="0" indent="-18288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smtClean="0"/>
              <a:t>Occipital</a:t>
            </a:r>
            <a:endParaRPr lang="en-US" sz="1600" b="1" dirty="0"/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Lateral Occipital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Lingual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Cuneus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/>
              <a:t>Pericalcarine</a:t>
            </a:r>
            <a:endParaRPr lang="en-US" sz="1600" b="1" dirty="0"/>
          </a:p>
          <a:p>
            <a:pPr marL="0" indent="-18288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 smtClean="0"/>
          </a:p>
          <a:p>
            <a:pPr marL="0" indent="-18288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smtClean="0"/>
              <a:t>Parietal</a:t>
            </a:r>
            <a:endParaRPr lang="en-US" sz="1600" b="1" dirty="0"/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Superior Parietal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Inferior Parietal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Supramarginal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Postcentral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Precuneus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 smtClean="0"/>
          </a:p>
          <a:p>
            <a:pPr marL="0" indent="-18288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smtClean="0"/>
              <a:t>Cingulate</a:t>
            </a:r>
            <a:endParaRPr lang="en-US" sz="1600" dirty="0"/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Rostral Anterior (Frontal)</a:t>
            </a:r>
            <a:endParaRPr lang="en-US" sz="1600" dirty="0" smtClean="0"/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/>
              <a:t>Caudal </a:t>
            </a:r>
            <a:r>
              <a:rPr lang="en-US" sz="1600" dirty="0"/>
              <a:t>Anterior (Frontal)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Posterior (Parietal) </a:t>
            </a:r>
          </a:p>
          <a:p>
            <a:pPr marL="0" indent="-18288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Isthmus (Parietal)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56627"/>
          </a:xfrm>
        </p:spPr>
        <p:txBody>
          <a:bodyPr>
            <a:normAutofit/>
          </a:bodyPr>
          <a:lstStyle/>
          <a:p>
            <a:r>
              <a:rPr lang="en-US" dirty="0" smtClean="0"/>
              <a:t>Desikan-Killany Atlas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Desikan-Killany Automatic Labeling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457200" y="3887696"/>
            <a:ext cx="4038600" cy="223846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Steps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Spherical registration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Probabilistic initial labeling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Refine labeling by iteratively minimizing distance between label and gyral/sulcal pattern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(Step 3 is done with an energy function better described in Fischl et al., 1999)</a:t>
            </a:r>
            <a:endParaRPr lang="en-US" sz="2000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648200" y="3887696"/>
            <a:ext cx="4038600" cy="223846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Benefits</a:t>
            </a:r>
            <a:r>
              <a:rPr lang="en-US" dirty="0" smtClean="0"/>
              <a:t>:</a:t>
            </a:r>
          </a:p>
          <a:p>
            <a:r>
              <a:rPr lang="en-US" dirty="0" smtClean="0"/>
              <a:t>Gyri define each region, but consistent sulcal boundary is defined</a:t>
            </a:r>
          </a:p>
          <a:p>
            <a:r>
              <a:rPr lang="en-US" dirty="0" smtClean="0"/>
              <a:t>High consistency with manual tracing</a:t>
            </a:r>
          </a:p>
          <a:p>
            <a:r>
              <a:rPr lang="en-US" dirty="0" smtClean="0"/>
              <a:t>Highly effective adaptation to each subject’s unique folding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B3B43-6A89-9C45-96F7-FD0792DEDA4A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3565" y="6203139"/>
            <a:ext cx="8303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Desikan, R. S., Ségonne, F., Fischl, B., Quinn, B. T., Dickerson, B. C., Blacker, D., … Killiany, R. J. (2006). An automated labeling system for subdividing the human cerebral cortex on MRI scans into gyral based regions of interest. NeuroImage, 31, 968–980. http://doi.org/10.1016/j.neuroimage.2006.01.021</a:t>
            </a:r>
          </a:p>
        </p:txBody>
      </p:sp>
      <p:pic>
        <p:nvPicPr>
          <p:cNvPr id="11" name="Picture 10" descr="Screenshot 2017-02-12 12.09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2" t="3529" r="1284" b="54549"/>
          <a:stretch/>
        </p:blipFill>
        <p:spPr>
          <a:xfrm>
            <a:off x="4361174" y="1417638"/>
            <a:ext cx="3228149" cy="2297715"/>
          </a:xfrm>
          <a:prstGeom prst="rect">
            <a:avLst/>
          </a:prstGeom>
        </p:spPr>
      </p:pic>
      <p:pic>
        <p:nvPicPr>
          <p:cNvPr id="12" name="Picture 11" descr="Screenshot 2017-02-12 12.09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4414" r="54396" b="56671"/>
          <a:stretch/>
        </p:blipFill>
        <p:spPr>
          <a:xfrm>
            <a:off x="887207" y="1417638"/>
            <a:ext cx="3026784" cy="229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63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3652</TotalTime>
  <Words>2088</Words>
  <Application>Microsoft Macintosh PowerPoint</Application>
  <PresentationFormat>On-screen Show (4:3)</PresentationFormat>
  <Paragraphs>390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Goals for Today</vt:lpstr>
      <vt:lpstr>Subject Folder Contents</vt:lpstr>
      <vt:lpstr>Autorecon3</vt:lpstr>
      <vt:lpstr>Running autorecon3</vt:lpstr>
      <vt:lpstr>Spherical Inflation and Registration</vt:lpstr>
      <vt:lpstr>Cortical Parcellation: Desikan-Killany Atlas</vt:lpstr>
      <vt:lpstr>Desikan-Killany Atlas Regions</vt:lpstr>
      <vt:lpstr>Desikan-Killany Automatic Labeling</vt:lpstr>
      <vt:lpstr>Desikan-Killany Automatic Labeling</vt:lpstr>
      <vt:lpstr>Loading DK Parcellation: freeview</vt:lpstr>
      <vt:lpstr>Loading DK Parcellation: scripted</vt:lpstr>
      <vt:lpstr>Cortical Parcellation: Destrieux Atlas</vt:lpstr>
      <vt:lpstr>Destrieux Atlas Regions</vt:lpstr>
      <vt:lpstr>Loading the Destrieux Atlas</vt:lpstr>
      <vt:lpstr>White Matter Parcellation</vt:lpstr>
      <vt:lpstr>Brodmann Area Labeling</vt:lpstr>
      <vt:lpstr>Brodmann Area Labeling</vt:lpstr>
      <vt:lpstr>Loading BA labels</vt:lpstr>
      <vt:lpstr>Extracting Stats</vt:lpstr>
      <vt:lpstr>Extracting Stats</vt:lpstr>
      <vt:lpstr>Scripting Data Extraction</vt:lpstr>
      <vt:lpstr>MATLAB script Details</vt:lpstr>
      <vt:lpstr>Recommended Practice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 Camacho</dc:creator>
  <cp:lastModifiedBy>Cat Camacho</cp:lastModifiedBy>
  <cp:revision>114</cp:revision>
  <dcterms:created xsi:type="dcterms:W3CDTF">2017-01-07T20:30:59Z</dcterms:created>
  <dcterms:modified xsi:type="dcterms:W3CDTF">2017-02-13T04:37:54Z</dcterms:modified>
</cp:coreProperties>
</file>